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69.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notesSlides/notesSlide50.xml" ContentType="application/vnd.openxmlformats-officedocument.presentationml.notesSlide+xml"/>
  <Override PartName="/ppt/tags/tag165.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66.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notesSlides/notesSlide40.xml" ContentType="application/vnd.openxmlformats-officedocument.presentationml.notesSlide+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notesSlides/notesSlide28.xml" ContentType="application/vnd.openxmlformats-officedocument.presentationml.notesSlide+xml"/>
  <Override PartName="/ppt/tags/tag97.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tags/tag168.xml" ContentType="application/vnd.openxmlformats-officedocument.presentationml.tags+xml"/>
  <Default Extension="gif" ContentType="image/gif"/>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notesSlides/notesSlide47.xml" ContentType="application/vnd.openxmlformats-officedocument.presentationml.notesSlide+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59"/>
  </p:notesMasterIdLst>
  <p:sldIdLst>
    <p:sldId id="257" r:id="rId3"/>
    <p:sldId id="310" r:id="rId4"/>
    <p:sldId id="305" r:id="rId5"/>
    <p:sldId id="360" r:id="rId6"/>
    <p:sldId id="361" r:id="rId7"/>
    <p:sldId id="362" r:id="rId8"/>
    <p:sldId id="363" r:id="rId9"/>
    <p:sldId id="364" r:id="rId10"/>
    <p:sldId id="365" r:id="rId11"/>
    <p:sldId id="366" r:id="rId12"/>
    <p:sldId id="367" r:id="rId13"/>
    <p:sldId id="368" r:id="rId14"/>
    <p:sldId id="369" r:id="rId15"/>
    <p:sldId id="333" r:id="rId16"/>
    <p:sldId id="334" r:id="rId17"/>
    <p:sldId id="313" r:id="rId18"/>
    <p:sldId id="314" r:id="rId19"/>
    <p:sldId id="315" r:id="rId20"/>
    <p:sldId id="316" r:id="rId21"/>
    <p:sldId id="317" r:id="rId22"/>
    <p:sldId id="318" r:id="rId23"/>
    <p:sldId id="320" r:id="rId24"/>
    <p:sldId id="321" r:id="rId25"/>
    <p:sldId id="324" r:id="rId26"/>
    <p:sldId id="326" r:id="rId27"/>
    <p:sldId id="327" r:id="rId28"/>
    <p:sldId id="328" r:id="rId29"/>
    <p:sldId id="329" r:id="rId30"/>
    <p:sldId id="345" r:id="rId31"/>
    <p:sldId id="358" r:id="rId32"/>
    <p:sldId id="359" r:id="rId33"/>
    <p:sldId id="356" r:id="rId34"/>
    <p:sldId id="357" r:id="rId35"/>
    <p:sldId id="355" r:id="rId36"/>
    <p:sldId id="354" r:id="rId37"/>
    <p:sldId id="353" r:id="rId38"/>
    <p:sldId id="311" r:id="rId39"/>
    <p:sldId id="348" r:id="rId40"/>
    <p:sldId id="335" r:id="rId41"/>
    <p:sldId id="336" r:id="rId42"/>
    <p:sldId id="337" r:id="rId43"/>
    <p:sldId id="338" r:id="rId44"/>
    <p:sldId id="339" r:id="rId45"/>
    <p:sldId id="340" r:id="rId46"/>
    <p:sldId id="341" r:id="rId47"/>
    <p:sldId id="346" r:id="rId48"/>
    <p:sldId id="342" r:id="rId49"/>
    <p:sldId id="347" r:id="rId50"/>
    <p:sldId id="343" r:id="rId51"/>
    <p:sldId id="331" r:id="rId52"/>
    <p:sldId id="352" r:id="rId53"/>
    <p:sldId id="350" r:id="rId54"/>
    <p:sldId id="351" r:id="rId55"/>
    <p:sldId id="330" r:id="rId56"/>
    <p:sldId id="308" r:id="rId57"/>
    <p:sldId id="309" r:id="rId58"/>
  </p:sldIdLst>
  <p:sldSz cx="9144000" cy="6858000" type="screen4x3"/>
  <p:notesSz cx="6950075" cy="9236075"/>
  <p:custDataLst>
    <p:tags r:id="rId60"/>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FF"/>
    <a:srgbClr val="3333FF"/>
    <a:srgbClr val="0000FF"/>
    <a:srgbClr val="FF814F"/>
    <a:srgbClr val="F8411C"/>
    <a:srgbClr val="DA3E00"/>
    <a:srgbClr val="C43800"/>
    <a:srgbClr val="CBE3E0"/>
    <a:srgbClr val="78B6AD"/>
    <a:srgbClr val="52968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86384" autoAdjust="0"/>
  </p:normalViewPr>
  <p:slideViewPr>
    <p:cSldViewPr>
      <p:cViewPr varScale="1">
        <p:scale>
          <a:sx n="84" d="100"/>
          <a:sy n="84" d="100"/>
        </p:scale>
        <p:origin x="-1531" y="-67"/>
      </p:cViewPr>
      <p:guideLst>
        <p:guide orient="horz" pos="2160"/>
        <p:guide pos="2880"/>
      </p:guideLst>
    </p:cSldViewPr>
  </p:slideViewPr>
  <p:outlineViewPr>
    <p:cViewPr>
      <p:scale>
        <a:sx n="33" d="100"/>
        <a:sy n="33" d="100"/>
      </p:scale>
      <p:origin x="240" y="240264"/>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fr-FR"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129D9C5-99AE-4857-B64E-AC07849B2103}" type="datetimeFigureOut">
              <a:rPr lang="fr-FR" smtClean="0"/>
              <a:pPr/>
              <a:t>10/11/2016</a:t>
            </a:fld>
            <a:endParaRPr lang="fr-FR"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fr-FR"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0115A4A-0379-4CB7-9BCF-EE70EA2F3EDC}" type="slidenum">
              <a:rPr lang="fr-FR" smtClean="0"/>
              <a:pPr/>
              <a:t>‹#›</a:t>
            </a:fld>
            <a:endParaRPr lang="fr-FR" dirty="0"/>
          </a:p>
        </p:txBody>
      </p:sp>
    </p:spTree>
    <p:extLst>
      <p:ext uri="{BB962C8B-B14F-4D97-AF65-F5344CB8AC3E}">
        <p14:creationId xmlns="" xmlns:p14="http://schemas.microsoft.com/office/powerpoint/2010/main" val="343962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1</a:t>
            </a:fld>
            <a:endParaRPr lang="fr-FR" dirty="0"/>
          </a:p>
        </p:txBody>
      </p:sp>
    </p:spTree>
    <p:extLst>
      <p:ext uri="{BB962C8B-B14F-4D97-AF65-F5344CB8AC3E}">
        <p14:creationId xmlns="" xmlns:p14="http://schemas.microsoft.com/office/powerpoint/2010/main" val="1321792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10</a:t>
            </a:fld>
            <a:endParaRPr lang="fr-FR" dirty="0"/>
          </a:p>
        </p:txBody>
      </p:sp>
    </p:spTree>
    <p:extLst>
      <p:ext uri="{BB962C8B-B14F-4D97-AF65-F5344CB8AC3E}">
        <p14:creationId xmlns="" xmlns:p14="http://schemas.microsoft.com/office/powerpoint/2010/main" val="418210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11</a:t>
            </a:fld>
            <a:endParaRPr lang="fr-FR" dirty="0"/>
          </a:p>
        </p:txBody>
      </p:sp>
    </p:spTree>
    <p:extLst>
      <p:ext uri="{BB962C8B-B14F-4D97-AF65-F5344CB8AC3E}">
        <p14:creationId xmlns="" xmlns:p14="http://schemas.microsoft.com/office/powerpoint/2010/main" val="1711458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aseline="0"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12</a:t>
            </a:fld>
            <a:endParaRPr lang="fr-FR" dirty="0"/>
          </a:p>
        </p:txBody>
      </p:sp>
    </p:spTree>
    <p:extLst>
      <p:ext uri="{BB962C8B-B14F-4D97-AF65-F5344CB8AC3E}">
        <p14:creationId xmlns="" xmlns:p14="http://schemas.microsoft.com/office/powerpoint/2010/main" val="2628161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15A4A-0379-4CB7-9BCF-EE70EA2F3EDC}" type="slidenum">
              <a:rPr lang="fr-FR" smtClean="0"/>
              <a:pPr/>
              <a:t>13</a:t>
            </a:fld>
            <a:endParaRPr lang="fr-FR" dirty="0"/>
          </a:p>
        </p:txBody>
      </p:sp>
    </p:spTree>
    <p:extLst>
      <p:ext uri="{BB962C8B-B14F-4D97-AF65-F5344CB8AC3E}">
        <p14:creationId xmlns="" xmlns:p14="http://schemas.microsoft.com/office/powerpoint/2010/main" val="191289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14</a:t>
            </a:fld>
            <a:endParaRPr lang="fr-FR" dirty="0"/>
          </a:p>
        </p:txBody>
      </p:sp>
    </p:spTree>
    <p:extLst>
      <p:ext uri="{BB962C8B-B14F-4D97-AF65-F5344CB8AC3E}">
        <p14:creationId xmlns="" xmlns:p14="http://schemas.microsoft.com/office/powerpoint/2010/main" val="4084363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15</a:t>
            </a:fld>
            <a:endParaRPr lang="fr-FR" dirty="0"/>
          </a:p>
        </p:txBody>
      </p:sp>
    </p:spTree>
    <p:extLst>
      <p:ext uri="{BB962C8B-B14F-4D97-AF65-F5344CB8AC3E}">
        <p14:creationId xmlns="" xmlns:p14="http://schemas.microsoft.com/office/powerpoint/2010/main" val="1194988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endParaRPr lang="fr-FR" baseline="0"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16</a:t>
            </a:fld>
            <a:endParaRPr lang="fr-FR" dirty="0"/>
          </a:p>
        </p:txBody>
      </p:sp>
    </p:spTree>
    <p:extLst>
      <p:ext uri="{BB962C8B-B14F-4D97-AF65-F5344CB8AC3E}">
        <p14:creationId xmlns="" xmlns:p14="http://schemas.microsoft.com/office/powerpoint/2010/main" val="547358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17</a:t>
            </a:fld>
            <a:endParaRPr lang="fr-FR" dirty="0"/>
          </a:p>
        </p:txBody>
      </p:sp>
    </p:spTree>
    <p:extLst>
      <p:ext uri="{BB962C8B-B14F-4D97-AF65-F5344CB8AC3E}">
        <p14:creationId xmlns="" xmlns:p14="http://schemas.microsoft.com/office/powerpoint/2010/main" val="2765307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defTabSz="924916">
              <a:defRPr/>
            </a:pPr>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18</a:t>
            </a:fld>
            <a:endParaRPr lang="fr-FR" dirty="0"/>
          </a:p>
        </p:txBody>
      </p:sp>
    </p:spTree>
    <p:extLst>
      <p:ext uri="{BB962C8B-B14F-4D97-AF65-F5344CB8AC3E}">
        <p14:creationId xmlns="" xmlns:p14="http://schemas.microsoft.com/office/powerpoint/2010/main" val="146569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19</a:t>
            </a:fld>
            <a:endParaRPr lang="fr-FR" dirty="0"/>
          </a:p>
        </p:txBody>
      </p:sp>
    </p:spTree>
    <p:extLst>
      <p:ext uri="{BB962C8B-B14F-4D97-AF65-F5344CB8AC3E}">
        <p14:creationId xmlns="" xmlns:p14="http://schemas.microsoft.com/office/powerpoint/2010/main" val="423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2</a:t>
            </a:fld>
            <a:endParaRPr lang="fr-FR" dirty="0"/>
          </a:p>
        </p:txBody>
      </p:sp>
    </p:spTree>
    <p:extLst>
      <p:ext uri="{BB962C8B-B14F-4D97-AF65-F5344CB8AC3E}">
        <p14:creationId xmlns="" xmlns:p14="http://schemas.microsoft.com/office/powerpoint/2010/main" val="2822035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just"/>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20</a:t>
            </a:fld>
            <a:endParaRPr lang="fr-FR" dirty="0"/>
          </a:p>
        </p:txBody>
      </p:sp>
    </p:spTree>
    <p:extLst>
      <p:ext uri="{BB962C8B-B14F-4D97-AF65-F5344CB8AC3E}">
        <p14:creationId xmlns="" xmlns:p14="http://schemas.microsoft.com/office/powerpoint/2010/main" val="536126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21</a:t>
            </a:fld>
            <a:endParaRPr lang="fr-FR" dirty="0"/>
          </a:p>
        </p:txBody>
      </p:sp>
    </p:spTree>
    <p:extLst>
      <p:ext uri="{BB962C8B-B14F-4D97-AF65-F5344CB8AC3E}">
        <p14:creationId xmlns="" xmlns:p14="http://schemas.microsoft.com/office/powerpoint/2010/main" val="3842391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22</a:t>
            </a:fld>
            <a:endParaRPr lang="fr-FR" dirty="0"/>
          </a:p>
        </p:txBody>
      </p:sp>
    </p:spTree>
    <p:extLst>
      <p:ext uri="{BB962C8B-B14F-4D97-AF65-F5344CB8AC3E}">
        <p14:creationId xmlns="" xmlns:p14="http://schemas.microsoft.com/office/powerpoint/2010/main" val="4273847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23</a:t>
            </a:fld>
            <a:endParaRPr lang="fr-FR" dirty="0"/>
          </a:p>
        </p:txBody>
      </p:sp>
    </p:spTree>
    <p:extLst>
      <p:ext uri="{BB962C8B-B14F-4D97-AF65-F5344CB8AC3E}">
        <p14:creationId xmlns="" xmlns:p14="http://schemas.microsoft.com/office/powerpoint/2010/main" val="457015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24</a:t>
            </a:fld>
            <a:endParaRPr lang="fr-FR" dirty="0"/>
          </a:p>
        </p:txBody>
      </p:sp>
    </p:spTree>
    <p:extLst>
      <p:ext uri="{BB962C8B-B14F-4D97-AF65-F5344CB8AC3E}">
        <p14:creationId xmlns="" xmlns:p14="http://schemas.microsoft.com/office/powerpoint/2010/main" val="2093806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24916">
              <a:defRPr/>
            </a:pPr>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25</a:t>
            </a:fld>
            <a:endParaRPr lang="fr-FR" dirty="0"/>
          </a:p>
        </p:txBody>
      </p:sp>
    </p:spTree>
    <p:extLst>
      <p:ext uri="{BB962C8B-B14F-4D97-AF65-F5344CB8AC3E}">
        <p14:creationId xmlns="" xmlns:p14="http://schemas.microsoft.com/office/powerpoint/2010/main" val="405718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26</a:t>
            </a:fld>
            <a:endParaRPr lang="fr-FR" dirty="0"/>
          </a:p>
        </p:txBody>
      </p:sp>
    </p:spTree>
    <p:extLst>
      <p:ext uri="{BB962C8B-B14F-4D97-AF65-F5344CB8AC3E}">
        <p14:creationId xmlns="" xmlns:p14="http://schemas.microsoft.com/office/powerpoint/2010/main" val="1029684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27</a:t>
            </a:fld>
            <a:endParaRPr lang="fr-FR" dirty="0"/>
          </a:p>
        </p:txBody>
      </p:sp>
    </p:spTree>
    <p:extLst>
      <p:ext uri="{BB962C8B-B14F-4D97-AF65-F5344CB8AC3E}">
        <p14:creationId xmlns="" xmlns:p14="http://schemas.microsoft.com/office/powerpoint/2010/main" val="998624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spcAft>
                <a:spcPts val="607"/>
              </a:spcAft>
            </a:pPr>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28</a:t>
            </a:fld>
            <a:endParaRPr lang="fr-FR" dirty="0"/>
          </a:p>
        </p:txBody>
      </p:sp>
    </p:spTree>
    <p:extLst>
      <p:ext uri="{BB962C8B-B14F-4D97-AF65-F5344CB8AC3E}">
        <p14:creationId xmlns="" xmlns:p14="http://schemas.microsoft.com/office/powerpoint/2010/main" val="135519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29</a:t>
            </a:fld>
            <a:endParaRPr lang="fr-FR" dirty="0"/>
          </a:p>
        </p:txBody>
      </p:sp>
    </p:spTree>
    <p:extLst>
      <p:ext uri="{BB962C8B-B14F-4D97-AF65-F5344CB8AC3E}">
        <p14:creationId xmlns="" xmlns:p14="http://schemas.microsoft.com/office/powerpoint/2010/main" val="835191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3</a:t>
            </a:fld>
            <a:endParaRPr lang="fr-FR" dirty="0"/>
          </a:p>
        </p:txBody>
      </p:sp>
    </p:spTree>
    <p:extLst>
      <p:ext uri="{BB962C8B-B14F-4D97-AF65-F5344CB8AC3E}">
        <p14:creationId xmlns="" xmlns:p14="http://schemas.microsoft.com/office/powerpoint/2010/main" val="2630736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30</a:t>
            </a:fld>
            <a:endParaRPr lang="fr-FR" dirty="0"/>
          </a:p>
        </p:txBody>
      </p:sp>
    </p:spTree>
    <p:extLst>
      <p:ext uri="{BB962C8B-B14F-4D97-AF65-F5344CB8AC3E}">
        <p14:creationId xmlns="" xmlns:p14="http://schemas.microsoft.com/office/powerpoint/2010/main" val="465979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31</a:t>
            </a:fld>
            <a:endParaRPr lang="fr-FR" dirty="0"/>
          </a:p>
        </p:txBody>
      </p:sp>
    </p:spTree>
    <p:extLst>
      <p:ext uri="{BB962C8B-B14F-4D97-AF65-F5344CB8AC3E}">
        <p14:creationId xmlns="" xmlns:p14="http://schemas.microsoft.com/office/powerpoint/2010/main" val="492758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32</a:t>
            </a:fld>
            <a:endParaRPr lang="fr-FR" dirty="0"/>
          </a:p>
        </p:txBody>
      </p:sp>
    </p:spTree>
    <p:extLst>
      <p:ext uri="{BB962C8B-B14F-4D97-AF65-F5344CB8AC3E}">
        <p14:creationId xmlns="" xmlns:p14="http://schemas.microsoft.com/office/powerpoint/2010/main" val="1312357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33</a:t>
            </a:fld>
            <a:endParaRPr lang="fr-FR" dirty="0"/>
          </a:p>
        </p:txBody>
      </p:sp>
    </p:spTree>
    <p:extLst>
      <p:ext uri="{BB962C8B-B14F-4D97-AF65-F5344CB8AC3E}">
        <p14:creationId xmlns="" xmlns:p14="http://schemas.microsoft.com/office/powerpoint/2010/main" val="2606376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115A4A-0379-4CB7-9BCF-EE70EA2F3EDC}" type="slidenum">
              <a:rPr lang="fr-FR" smtClean="0"/>
              <a:pPr/>
              <a:t>34</a:t>
            </a:fld>
            <a:endParaRPr lang="fr-FR" dirty="0"/>
          </a:p>
        </p:txBody>
      </p:sp>
    </p:spTree>
    <p:extLst>
      <p:ext uri="{BB962C8B-B14F-4D97-AF65-F5344CB8AC3E}">
        <p14:creationId xmlns="" xmlns:p14="http://schemas.microsoft.com/office/powerpoint/2010/main" val="666348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35</a:t>
            </a:fld>
            <a:endParaRPr lang="fr-FR" dirty="0"/>
          </a:p>
        </p:txBody>
      </p:sp>
    </p:spTree>
    <p:extLst>
      <p:ext uri="{BB962C8B-B14F-4D97-AF65-F5344CB8AC3E}">
        <p14:creationId xmlns="" xmlns:p14="http://schemas.microsoft.com/office/powerpoint/2010/main" val="159884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36</a:t>
            </a:fld>
            <a:endParaRPr lang="fr-FR" dirty="0"/>
          </a:p>
        </p:txBody>
      </p:sp>
    </p:spTree>
    <p:extLst>
      <p:ext uri="{BB962C8B-B14F-4D97-AF65-F5344CB8AC3E}">
        <p14:creationId xmlns="" xmlns:p14="http://schemas.microsoft.com/office/powerpoint/2010/main" val="3194084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sz="1200" kern="120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37</a:t>
            </a:fld>
            <a:endParaRPr lang="fr-FR" dirty="0"/>
          </a:p>
        </p:txBody>
      </p:sp>
    </p:spTree>
    <p:extLst>
      <p:ext uri="{BB962C8B-B14F-4D97-AF65-F5344CB8AC3E}">
        <p14:creationId xmlns="" xmlns:p14="http://schemas.microsoft.com/office/powerpoint/2010/main" val="740221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38</a:t>
            </a:fld>
            <a:endParaRPr lang="fr-FR" dirty="0"/>
          </a:p>
        </p:txBody>
      </p:sp>
    </p:spTree>
    <p:extLst>
      <p:ext uri="{BB962C8B-B14F-4D97-AF65-F5344CB8AC3E}">
        <p14:creationId xmlns="" xmlns:p14="http://schemas.microsoft.com/office/powerpoint/2010/main" val="3999302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39</a:t>
            </a:fld>
            <a:endParaRPr lang="fr-FR" dirty="0"/>
          </a:p>
        </p:txBody>
      </p:sp>
    </p:spTree>
    <p:extLst>
      <p:ext uri="{BB962C8B-B14F-4D97-AF65-F5344CB8AC3E}">
        <p14:creationId xmlns="" xmlns:p14="http://schemas.microsoft.com/office/powerpoint/2010/main" val="304105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4</a:t>
            </a:fld>
            <a:endParaRPr lang="fr-FR" dirty="0"/>
          </a:p>
        </p:txBody>
      </p:sp>
    </p:spTree>
    <p:extLst>
      <p:ext uri="{BB962C8B-B14F-4D97-AF65-F5344CB8AC3E}">
        <p14:creationId xmlns="" xmlns:p14="http://schemas.microsoft.com/office/powerpoint/2010/main" val="1682150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40</a:t>
            </a:fld>
            <a:endParaRPr lang="fr-FR" dirty="0"/>
          </a:p>
        </p:txBody>
      </p:sp>
    </p:spTree>
    <p:extLst>
      <p:ext uri="{BB962C8B-B14F-4D97-AF65-F5344CB8AC3E}">
        <p14:creationId xmlns="" xmlns:p14="http://schemas.microsoft.com/office/powerpoint/2010/main" val="15819293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115A4A-0379-4CB7-9BCF-EE70EA2F3EDC}" type="slidenum">
              <a:rPr lang="fr-FR" smtClean="0"/>
              <a:pPr/>
              <a:t>41</a:t>
            </a:fld>
            <a:endParaRPr lang="fr-FR" dirty="0"/>
          </a:p>
        </p:txBody>
      </p:sp>
    </p:spTree>
    <p:extLst>
      <p:ext uri="{BB962C8B-B14F-4D97-AF65-F5344CB8AC3E}">
        <p14:creationId xmlns="" xmlns:p14="http://schemas.microsoft.com/office/powerpoint/2010/main" val="657873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42</a:t>
            </a:fld>
            <a:endParaRPr lang="fr-FR" dirty="0"/>
          </a:p>
        </p:txBody>
      </p:sp>
    </p:spTree>
    <p:extLst>
      <p:ext uri="{BB962C8B-B14F-4D97-AF65-F5344CB8AC3E}">
        <p14:creationId xmlns="" xmlns:p14="http://schemas.microsoft.com/office/powerpoint/2010/main" val="923419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43</a:t>
            </a:fld>
            <a:endParaRPr lang="fr-FR" dirty="0"/>
          </a:p>
        </p:txBody>
      </p:sp>
    </p:spTree>
    <p:extLst>
      <p:ext uri="{BB962C8B-B14F-4D97-AF65-F5344CB8AC3E}">
        <p14:creationId xmlns="" xmlns:p14="http://schemas.microsoft.com/office/powerpoint/2010/main" val="2949517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44</a:t>
            </a:fld>
            <a:endParaRPr lang="fr-FR" dirty="0"/>
          </a:p>
        </p:txBody>
      </p:sp>
    </p:spTree>
    <p:extLst>
      <p:ext uri="{BB962C8B-B14F-4D97-AF65-F5344CB8AC3E}">
        <p14:creationId xmlns="" xmlns:p14="http://schemas.microsoft.com/office/powerpoint/2010/main" val="99993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45</a:t>
            </a:fld>
            <a:endParaRPr lang="fr-FR" dirty="0"/>
          </a:p>
        </p:txBody>
      </p:sp>
    </p:spTree>
    <p:extLst>
      <p:ext uri="{BB962C8B-B14F-4D97-AF65-F5344CB8AC3E}">
        <p14:creationId xmlns="" xmlns:p14="http://schemas.microsoft.com/office/powerpoint/2010/main" val="1920482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115A4A-0379-4CB7-9BCF-EE70EA2F3EDC}" type="slidenum">
              <a:rPr lang="fr-FR" smtClean="0"/>
              <a:pPr/>
              <a:t>46</a:t>
            </a:fld>
            <a:endParaRPr lang="fr-FR" dirty="0"/>
          </a:p>
        </p:txBody>
      </p:sp>
    </p:spTree>
    <p:extLst>
      <p:ext uri="{BB962C8B-B14F-4D97-AF65-F5344CB8AC3E}">
        <p14:creationId xmlns="" xmlns:p14="http://schemas.microsoft.com/office/powerpoint/2010/main" val="55027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47</a:t>
            </a:fld>
            <a:endParaRPr lang="fr-FR" dirty="0"/>
          </a:p>
        </p:txBody>
      </p:sp>
    </p:spTree>
    <p:extLst>
      <p:ext uri="{BB962C8B-B14F-4D97-AF65-F5344CB8AC3E}">
        <p14:creationId xmlns="" xmlns:p14="http://schemas.microsoft.com/office/powerpoint/2010/main" val="4177011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48</a:t>
            </a:fld>
            <a:endParaRPr lang="fr-FR" dirty="0"/>
          </a:p>
        </p:txBody>
      </p:sp>
    </p:spTree>
    <p:extLst>
      <p:ext uri="{BB962C8B-B14F-4D97-AF65-F5344CB8AC3E}">
        <p14:creationId xmlns="" xmlns:p14="http://schemas.microsoft.com/office/powerpoint/2010/main" val="20624450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49</a:t>
            </a:fld>
            <a:endParaRPr lang="fr-FR" dirty="0"/>
          </a:p>
        </p:txBody>
      </p:sp>
    </p:spTree>
    <p:extLst>
      <p:ext uri="{BB962C8B-B14F-4D97-AF65-F5344CB8AC3E}">
        <p14:creationId xmlns="" xmlns:p14="http://schemas.microsoft.com/office/powerpoint/2010/main" val="211147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5</a:t>
            </a:fld>
            <a:endParaRPr lang="fr-FR" dirty="0"/>
          </a:p>
        </p:txBody>
      </p:sp>
    </p:spTree>
    <p:extLst>
      <p:ext uri="{BB962C8B-B14F-4D97-AF65-F5344CB8AC3E}">
        <p14:creationId xmlns="" xmlns:p14="http://schemas.microsoft.com/office/powerpoint/2010/main" val="20126483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607"/>
              </a:spcBef>
              <a:spcAft>
                <a:spcPts val="607"/>
              </a:spcAft>
            </a:pPr>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50</a:t>
            </a:fld>
            <a:endParaRPr lang="fr-FR" dirty="0"/>
          </a:p>
        </p:txBody>
      </p:sp>
    </p:spTree>
    <p:extLst>
      <p:ext uri="{BB962C8B-B14F-4D97-AF65-F5344CB8AC3E}">
        <p14:creationId xmlns="" xmlns:p14="http://schemas.microsoft.com/office/powerpoint/2010/main" val="33695411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51</a:t>
            </a:fld>
            <a:endParaRPr lang="fr-FR" dirty="0"/>
          </a:p>
        </p:txBody>
      </p:sp>
    </p:spTree>
    <p:extLst>
      <p:ext uri="{BB962C8B-B14F-4D97-AF65-F5344CB8AC3E}">
        <p14:creationId xmlns="" xmlns:p14="http://schemas.microsoft.com/office/powerpoint/2010/main" val="31905892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52</a:t>
            </a:fld>
            <a:endParaRPr lang="fr-FR" dirty="0"/>
          </a:p>
        </p:txBody>
      </p:sp>
    </p:spTree>
    <p:extLst>
      <p:ext uri="{BB962C8B-B14F-4D97-AF65-F5344CB8AC3E}">
        <p14:creationId xmlns="" xmlns:p14="http://schemas.microsoft.com/office/powerpoint/2010/main" val="34194275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53</a:t>
            </a:fld>
            <a:endParaRPr lang="fr-FR" dirty="0"/>
          </a:p>
        </p:txBody>
      </p:sp>
    </p:spTree>
    <p:extLst>
      <p:ext uri="{BB962C8B-B14F-4D97-AF65-F5344CB8AC3E}">
        <p14:creationId xmlns="" xmlns:p14="http://schemas.microsoft.com/office/powerpoint/2010/main" val="6924373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54</a:t>
            </a:fld>
            <a:endParaRPr lang="fr-FR" dirty="0"/>
          </a:p>
        </p:txBody>
      </p:sp>
    </p:spTree>
    <p:extLst>
      <p:ext uri="{BB962C8B-B14F-4D97-AF65-F5344CB8AC3E}">
        <p14:creationId xmlns="" xmlns:p14="http://schemas.microsoft.com/office/powerpoint/2010/main" val="17958544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24916">
              <a:defRPr/>
            </a:pPr>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55</a:t>
            </a:fld>
            <a:endParaRPr lang="fr-FR" dirty="0"/>
          </a:p>
        </p:txBody>
      </p:sp>
    </p:spTree>
    <p:extLst>
      <p:ext uri="{BB962C8B-B14F-4D97-AF65-F5344CB8AC3E}">
        <p14:creationId xmlns="" xmlns:p14="http://schemas.microsoft.com/office/powerpoint/2010/main" val="2044129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0115A4A-0379-4CB7-9BCF-EE70EA2F3EDC}" type="slidenum">
              <a:rPr lang="fr-FR" smtClean="0"/>
              <a:pPr/>
              <a:t>56</a:t>
            </a:fld>
            <a:endParaRPr lang="fr-FR" dirty="0"/>
          </a:p>
        </p:txBody>
      </p:sp>
    </p:spTree>
    <p:extLst>
      <p:ext uri="{BB962C8B-B14F-4D97-AF65-F5344CB8AC3E}">
        <p14:creationId xmlns="" xmlns:p14="http://schemas.microsoft.com/office/powerpoint/2010/main" val="3818334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6</a:t>
            </a:fld>
            <a:endParaRPr lang="fr-FR" dirty="0"/>
          </a:p>
        </p:txBody>
      </p:sp>
    </p:spTree>
    <p:extLst>
      <p:ext uri="{BB962C8B-B14F-4D97-AF65-F5344CB8AC3E}">
        <p14:creationId xmlns="" xmlns:p14="http://schemas.microsoft.com/office/powerpoint/2010/main" val="192461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7</a:t>
            </a:fld>
            <a:endParaRPr lang="fr-FR" dirty="0"/>
          </a:p>
        </p:txBody>
      </p:sp>
    </p:spTree>
    <p:extLst>
      <p:ext uri="{BB962C8B-B14F-4D97-AF65-F5344CB8AC3E}">
        <p14:creationId xmlns="" xmlns:p14="http://schemas.microsoft.com/office/powerpoint/2010/main" val="1351106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8</a:t>
            </a:fld>
            <a:endParaRPr lang="fr-FR" dirty="0"/>
          </a:p>
        </p:txBody>
      </p:sp>
    </p:spTree>
    <p:extLst>
      <p:ext uri="{BB962C8B-B14F-4D97-AF65-F5344CB8AC3E}">
        <p14:creationId xmlns="" xmlns:p14="http://schemas.microsoft.com/office/powerpoint/2010/main" val="1739460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0115A4A-0379-4CB7-9BCF-EE70EA2F3EDC}" type="slidenum">
              <a:rPr lang="fr-FR" smtClean="0"/>
              <a:pPr/>
              <a:t>9</a:t>
            </a:fld>
            <a:endParaRPr lang="fr-FR" dirty="0"/>
          </a:p>
        </p:txBody>
      </p:sp>
    </p:spTree>
    <p:extLst>
      <p:ext uri="{BB962C8B-B14F-4D97-AF65-F5344CB8AC3E}">
        <p14:creationId xmlns="" xmlns:p14="http://schemas.microsoft.com/office/powerpoint/2010/main" val="167564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page with imag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9084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1066800"/>
            <a:ext cx="6804025" cy="1143000"/>
          </a:xfrm>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2344845"/>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Cliquez pour modifier les styles du texte du masque</a:t>
            </a:r>
          </a:p>
        </p:txBody>
      </p:sp>
      <p:sp>
        <p:nvSpPr>
          <p:cNvPr id="4" name="Espace réservé du contenu 3"/>
          <p:cNvSpPr>
            <a:spLocks noGrp="1"/>
          </p:cNvSpPr>
          <p:nvPr>
            <p:ph sz="half" idx="2"/>
          </p:nvPr>
        </p:nvSpPr>
        <p:spPr>
          <a:xfrm>
            <a:off x="457200" y="2984608"/>
            <a:ext cx="4040188" cy="2882792"/>
          </a:xfrm>
        </p:spPr>
        <p:txBody>
          <a:bodyPr/>
          <a:lstStyle>
            <a:lvl1pPr>
              <a:defRPr sz="1800">
                <a:latin typeface="+mn-lt"/>
              </a:defRPr>
            </a:lvl1pPr>
            <a:lvl2pPr marL="625475" indent="-168275">
              <a:defRPr sz="1600">
                <a:latin typeface="+mn-lt"/>
              </a:defRPr>
            </a:lvl2pPr>
            <a:lvl3pPr marL="1077913" indent="-163513">
              <a:defRPr sz="1400">
                <a:latin typeface="+mn-lt"/>
              </a:defRPr>
            </a:lvl3pPr>
            <a:lvl4pPr>
              <a:defRPr sz="1600"/>
            </a:lvl4pPr>
            <a:lvl5pPr>
              <a:defRPr sz="1600"/>
            </a:lvl5pPr>
            <a:lvl6pPr>
              <a:defRPr sz="1600"/>
            </a:lvl6pPr>
            <a:lvl7pPr>
              <a:defRPr sz="1600"/>
            </a:lvl7pPr>
            <a:lvl8pPr>
              <a:defRPr sz="1600"/>
            </a:lvl8pPr>
            <a:lvl9pPr>
              <a:defRPr sz="1600"/>
            </a:lvl9pPr>
          </a:lstStyle>
          <a:p>
            <a:pPr lvl="0"/>
            <a:r>
              <a:rPr lang="fr-CA" dirty="0"/>
              <a:t>Cliquez pour modifier les styles du texte du masque</a:t>
            </a:r>
          </a:p>
          <a:p>
            <a:pPr lvl="1"/>
            <a:r>
              <a:rPr lang="fr-CA" dirty="0"/>
              <a:t>Deuxième niveau</a:t>
            </a:r>
          </a:p>
          <a:p>
            <a:pPr lvl="2"/>
            <a:r>
              <a:rPr lang="fr-CA" dirty="0"/>
              <a:t>Troisième niveau</a:t>
            </a:r>
          </a:p>
        </p:txBody>
      </p:sp>
      <p:sp>
        <p:nvSpPr>
          <p:cNvPr id="5" name="Espace réservé du texte 4"/>
          <p:cNvSpPr>
            <a:spLocks noGrp="1"/>
          </p:cNvSpPr>
          <p:nvPr>
            <p:ph type="body" sz="quarter" idx="3"/>
          </p:nvPr>
        </p:nvSpPr>
        <p:spPr>
          <a:xfrm>
            <a:off x="4645025" y="2339090"/>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Cliquez pour modifier les styles du texte du masque</a:t>
            </a:r>
          </a:p>
        </p:txBody>
      </p:sp>
      <p:sp>
        <p:nvSpPr>
          <p:cNvPr id="6" name="Espace réservé du contenu 5"/>
          <p:cNvSpPr>
            <a:spLocks noGrp="1"/>
          </p:cNvSpPr>
          <p:nvPr>
            <p:ph sz="quarter" idx="4"/>
          </p:nvPr>
        </p:nvSpPr>
        <p:spPr>
          <a:xfrm>
            <a:off x="4645025" y="2984606"/>
            <a:ext cx="4041775" cy="2882793"/>
          </a:xfrm>
        </p:spPr>
        <p:txBody>
          <a:bodyPr/>
          <a:lstStyle>
            <a:lvl1pPr>
              <a:defRPr sz="1800">
                <a:latin typeface="+mn-lt"/>
              </a:defRPr>
            </a:lvl1pPr>
            <a:lvl2pPr marL="625475" indent="-168275">
              <a:defRPr sz="1600">
                <a:latin typeface="+mn-lt"/>
              </a:defRPr>
            </a:lvl2pPr>
            <a:lvl3pPr marL="1077913" indent="-163513">
              <a:defRPr sz="1400">
                <a:latin typeface="+mn-lt"/>
              </a:defRPr>
            </a:lvl3pPr>
            <a:lvl4pPr>
              <a:defRPr sz="1600"/>
            </a:lvl4pPr>
            <a:lvl5pPr>
              <a:defRPr sz="1600"/>
            </a:lvl5pPr>
            <a:lvl6pPr>
              <a:defRPr sz="1600"/>
            </a:lvl6pPr>
            <a:lvl7pPr>
              <a:defRPr sz="1600"/>
            </a:lvl7pPr>
            <a:lvl8pPr>
              <a:defRPr sz="1600"/>
            </a:lvl8pPr>
            <a:lvl9pPr>
              <a:defRPr sz="1600"/>
            </a:lvl9pPr>
          </a:lstStyle>
          <a:p>
            <a:pPr lvl="0"/>
            <a:r>
              <a:rPr lang="fr-CA" dirty="0"/>
              <a:t>Cliquez pour modifier les styles du texte du masque</a:t>
            </a:r>
          </a:p>
          <a:p>
            <a:pPr lvl="1"/>
            <a:r>
              <a:rPr lang="fr-CA" dirty="0"/>
              <a:t>Deuxième niveau</a:t>
            </a:r>
          </a:p>
          <a:p>
            <a:pPr lvl="2"/>
            <a:r>
              <a:rPr lang="fr-CA" dirty="0"/>
              <a:t>Troisième niveau</a:t>
            </a:r>
          </a:p>
        </p:txBody>
      </p:sp>
      <p:sp>
        <p:nvSpPr>
          <p:cNvPr id="7" name="Espace réservé du numéro de diapositive 8"/>
          <p:cNvSpPr>
            <a:spLocks noGrp="1"/>
          </p:cNvSpPr>
          <p:nvPr>
            <p:ph type="sldNum" sz="quarter" idx="10"/>
          </p:nvPr>
        </p:nvSpPr>
        <p:spPr>
          <a:xfrm>
            <a:off x="8534400" y="6400800"/>
            <a:ext cx="479425" cy="365125"/>
          </a:xfrm>
        </p:spPr>
        <p:txBody>
          <a:bodyPr rtlCol="0"/>
          <a:lstStyle>
            <a:lvl1pPr defTabSz="914400" fontAlgn="base">
              <a:spcBef>
                <a:spcPct val="0"/>
              </a:spcBef>
              <a:spcAft>
                <a:spcPct val="0"/>
              </a:spcAft>
              <a:defRPr>
                <a:solidFill>
                  <a:prstClr val="black"/>
                </a:solidFill>
                <a:latin typeface="Calibri" pitchFamily="34" charset="0"/>
                <a:cs typeface="Arial" charset="0"/>
              </a:defRPr>
            </a:lvl1pPr>
          </a:lstStyle>
          <a:p>
            <a:pPr>
              <a:defRPr/>
            </a:pPr>
            <a:fld id="{3D2A7D8C-EC8E-4EC7-A62C-0B7A6ED8D451}" type="slidenum">
              <a:rPr lang="fr-FR"/>
              <a:pPr>
                <a:defRPr/>
              </a:pPr>
              <a:t>‹#›</a:t>
            </a:fld>
            <a:endParaRPr lang="fr-FR" dirty="0"/>
          </a:p>
        </p:txBody>
      </p:sp>
    </p:spTree>
    <p:extLst>
      <p:ext uri="{BB962C8B-B14F-4D97-AF65-F5344CB8AC3E}">
        <p14:creationId xmlns="" xmlns:p14="http://schemas.microsoft.com/office/powerpoint/2010/main" val="345695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numéro de diapositive 4"/>
          <p:cNvSpPr>
            <a:spLocks noGrp="1"/>
          </p:cNvSpPr>
          <p:nvPr>
            <p:ph type="sldNum" sz="quarter" idx="10"/>
          </p:nvPr>
        </p:nvSpPr>
        <p:spPr>
          <a:xfrm>
            <a:off x="8534400" y="6400800"/>
            <a:ext cx="479425" cy="365125"/>
          </a:xfrm>
        </p:spPr>
        <p:txBody>
          <a:bodyPr rtlCol="0"/>
          <a:lstStyle>
            <a:lvl1pPr defTabSz="914400" fontAlgn="base">
              <a:spcBef>
                <a:spcPct val="0"/>
              </a:spcBef>
              <a:spcAft>
                <a:spcPct val="0"/>
              </a:spcAft>
              <a:defRPr>
                <a:solidFill>
                  <a:prstClr val="black"/>
                </a:solidFill>
                <a:latin typeface="Calibri" pitchFamily="34" charset="0"/>
                <a:cs typeface="Arial" charset="0"/>
              </a:defRPr>
            </a:lvl1pPr>
          </a:lstStyle>
          <a:p>
            <a:pPr>
              <a:defRPr/>
            </a:pPr>
            <a:fld id="{4E7D783A-25AD-4009-BDA9-623A57C8E4F4}" type="slidenum">
              <a:rPr lang="fr-FR"/>
              <a:pPr>
                <a:defRPr/>
              </a:pPr>
              <a:t>‹#›</a:t>
            </a:fld>
            <a:endParaRPr lang="fr-FR" dirty="0"/>
          </a:p>
        </p:txBody>
      </p:sp>
    </p:spTree>
    <p:extLst>
      <p:ext uri="{BB962C8B-B14F-4D97-AF65-F5344CB8AC3E}">
        <p14:creationId xmlns="" xmlns:p14="http://schemas.microsoft.com/office/powerpoint/2010/main" val="153418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0"/>
          </p:nvPr>
        </p:nvSpPr>
        <p:spPr>
          <a:xfrm>
            <a:off x="8534400" y="6400800"/>
            <a:ext cx="479425" cy="365125"/>
          </a:xfrm>
        </p:spPr>
        <p:txBody>
          <a:bodyPr rtlCol="0"/>
          <a:lstStyle>
            <a:lvl1pPr defTabSz="914400" fontAlgn="base">
              <a:spcBef>
                <a:spcPct val="0"/>
              </a:spcBef>
              <a:spcAft>
                <a:spcPct val="0"/>
              </a:spcAft>
              <a:defRPr>
                <a:solidFill>
                  <a:prstClr val="black"/>
                </a:solidFill>
                <a:latin typeface="Calibri" pitchFamily="34" charset="0"/>
                <a:cs typeface="Arial" charset="0"/>
              </a:defRPr>
            </a:lvl1pPr>
          </a:lstStyle>
          <a:p>
            <a:pPr>
              <a:defRPr/>
            </a:pPr>
            <a:fld id="{E150B247-7AE4-4A55-BB85-ABB48831F8E0}" type="slidenum">
              <a:rPr lang="fr-FR"/>
              <a:pPr>
                <a:defRPr/>
              </a:pPr>
              <a:t>‹#›</a:t>
            </a:fld>
            <a:endParaRPr lang="fr-FR" dirty="0"/>
          </a:p>
        </p:txBody>
      </p:sp>
    </p:spTree>
    <p:extLst>
      <p:ext uri="{BB962C8B-B14F-4D97-AF65-F5344CB8AC3E}">
        <p14:creationId xmlns="" xmlns:p14="http://schemas.microsoft.com/office/powerpoint/2010/main" val="89314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12081"/>
            <a:ext cx="3008313" cy="917256"/>
          </a:xfrm>
        </p:spPr>
        <p:txBody>
          <a:bodyPr anchor="b"/>
          <a:lstStyle>
            <a:lvl1pPr algn="l">
              <a:defRPr sz="2000" b="1"/>
            </a:lvl1pPr>
          </a:lstStyle>
          <a:p>
            <a:r>
              <a:rPr lang="fr-CA" dirty="0"/>
              <a:t>Cliquez et modifiez le titre</a:t>
            </a:r>
            <a:endParaRPr lang="fr-FR" dirty="0"/>
          </a:p>
        </p:txBody>
      </p:sp>
      <p:sp>
        <p:nvSpPr>
          <p:cNvPr id="3" name="Espace réservé du contenu 2"/>
          <p:cNvSpPr>
            <a:spLocks noGrp="1"/>
          </p:cNvSpPr>
          <p:nvPr>
            <p:ph idx="1"/>
          </p:nvPr>
        </p:nvSpPr>
        <p:spPr>
          <a:xfrm>
            <a:off x="3575050" y="1112081"/>
            <a:ext cx="5111750" cy="4755319"/>
          </a:xfrm>
        </p:spPr>
        <p:txBody>
          <a:bodyPr/>
          <a:lstStyle>
            <a:lvl1pPr>
              <a:defRPr sz="2000">
                <a:latin typeface="Calibri" panose="020F0502020204030204" pitchFamily="34" charset="0"/>
              </a:defRPr>
            </a:lvl1pPr>
            <a:lvl2pPr marL="625475" indent="-168275">
              <a:defRPr sz="1600">
                <a:latin typeface="Calibri" panose="020F0502020204030204" pitchFamily="34" charset="0"/>
              </a:defRPr>
            </a:lvl2pPr>
            <a:lvl3pPr marL="1077913" indent="-163513">
              <a:defRPr sz="1400">
                <a:latin typeface="Calibri" panose="020F0502020204030204" pitchFamily="34" charset="0"/>
              </a:defRPr>
            </a:lvl3pPr>
            <a:lvl4pPr>
              <a:defRPr sz="2000"/>
            </a:lvl4pPr>
            <a:lvl5pPr>
              <a:defRPr sz="2000"/>
            </a:lvl5pPr>
            <a:lvl6pPr>
              <a:defRPr sz="2000"/>
            </a:lvl6pPr>
            <a:lvl7pPr>
              <a:defRPr sz="2000"/>
            </a:lvl7pPr>
            <a:lvl8pPr>
              <a:defRPr sz="2000"/>
            </a:lvl8pPr>
            <a:lvl9pPr>
              <a:defRPr sz="2000"/>
            </a:lvl9pPr>
          </a:lstStyle>
          <a:p>
            <a:pPr lvl="0"/>
            <a:r>
              <a:rPr lang="fr-CA" dirty="0"/>
              <a:t>Cliquez pour modifier les styles du texte du masque</a:t>
            </a:r>
          </a:p>
          <a:p>
            <a:pPr lvl="1"/>
            <a:r>
              <a:rPr lang="fr-CA" dirty="0"/>
              <a:t>Deuxième niveau</a:t>
            </a:r>
          </a:p>
          <a:p>
            <a:pPr lvl="2"/>
            <a:r>
              <a:rPr lang="fr-CA" dirty="0"/>
              <a:t>Troisième niveau</a:t>
            </a:r>
          </a:p>
        </p:txBody>
      </p:sp>
      <p:sp>
        <p:nvSpPr>
          <p:cNvPr id="4" name="Espace réservé du texte 3"/>
          <p:cNvSpPr>
            <a:spLocks noGrp="1"/>
          </p:cNvSpPr>
          <p:nvPr>
            <p:ph type="body" sz="half" idx="2"/>
          </p:nvPr>
        </p:nvSpPr>
        <p:spPr>
          <a:xfrm>
            <a:off x="457200" y="2029337"/>
            <a:ext cx="3008313" cy="3838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dirty="0"/>
              <a:t>Cliquez pour modifier les styles du texte du masque</a:t>
            </a:r>
          </a:p>
        </p:txBody>
      </p:sp>
      <p:sp>
        <p:nvSpPr>
          <p:cNvPr id="5" name="Espace réservé du numéro de diapositive 6"/>
          <p:cNvSpPr>
            <a:spLocks noGrp="1"/>
          </p:cNvSpPr>
          <p:nvPr>
            <p:ph type="sldNum" sz="quarter" idx="10"/>
          </p:nvPr>
        </p:nvSpPr>
        <p:spPr/>
        <p:txBody>
          <a:bodyPr rtlCol="0"/>
          <a:lstStyle>
            <a:lvl1pPr defTabSz="914400" fontAlgn="base">
              <a:spcBef>
                <a:spcPct val="0"/>
              </a:spcBef>
              <a:spcAft>
                <a:spcPct val="0"/>
              </a:spcAft>
              <a:defRPr>
                <a:solidFill>
                  <a:prstClr val="black"/>
                </a:solidFill>
                <a:latin typeface="Calibri" pitchFamily="34" charset="0"/>
                <a:cs typeface="Arial" charset="0"/>
              </a:defRPr>
            </a:lvl1pPr>
          </a:lstStyle>
          <a:p>
            <a:pPr>
              <a:defRPr/>
            </a:pPr>
            <a:fld id="{68E7E81D-8CF3-4EFE-9FB3-DBC65AAAC373}" type="slidenum">
              <a:rPr lang="fr-FR"/>
              <a:pPr>
                <a:defRPr/>
              </a:pPr>
              <a:t>‹#›</a:t>
            </a:fld>
            <a:endParaRPr lang="fr-FR" dirty="0"/>
          </a:p>
        </p:txBody>
      </p:sp>
    </p:spTree>
    <p:extLst>
      <p:ext uri="{BB962C8B-B14F-4D97-AF65-F5344CB8AC3E}">
        <p14:creationId xmlns="" xmlns:p14="http://schemas.microsoft.com/office/powerpoint/2010/main" val="4176980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Rectangle 1"/>
          <p:cNvSpPr/>
          <p:nvPr userDrawn="1"/>
        </p:nvSpPr>
        <p:spPr>
          <a:xfrm>
            <a:off x="0" y="0"/>
            <a:ext cx="9144000" cy="5715000"/>
          </a:xfrm>
          <a:prstGeom prst="rect">
            <a:avLst/>
          </a:prstGeom>
          <a:solidFill>
            <a:srgbClr val="C438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 name="Rectangle 2"/>
          <p:cNvSpPr/>
          <p:nvPr userDrawn="1"/>
        </p:nvSpPr>
        <p:spPr>
          <a:xfrm>
            <a:off x="228600" y="295275"/>
            <a:ext cx="8610600" cy="5181600"/>
          </a:xfrm>
          <a:prstGeom prst="rect">
            <a:avLst/>
          </a:prstGeom>
          <a:solidFill>
            <a:srgbClr val="F8411C">
              <a:alpha val="3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p:nvPr userDrawn="1"/>
        </p:nvSpPr>
        <p:spPr>
          <a:xfrm>
            <a:off x="228600" y="5715000"/>
            <a:ext cx="23622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userDrawn="1"/>
        </p:nvSpPr>
        <p:spPr>
          <a:xfrm>
            <a:off x="2514599" y="5905500"/>
            <a:ext cx="6324601" cy="342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4690" name="Picture 2" descr="L'Association du Barreau Canadien"/>
          <p:cNvPicPr>
            <a:picLocks noChangeAspect="1" noChangeArrowheads="1"/>
          </p:cNvPicPr>
          <p:nvPr userDrawn="1"/>
        </p:nvPicPr>
        <p:blipFill>
          <a:blip r:embed="rId2" cstate="print"/>
          <a:srcRect/>
          <a:stretch>
            <a:fillRect/>
          </a:stretch>
        </p:blipFill>
        <p:spPr bwMode="auto">
          <a:xfrm>
            <a:off x="152400" y="5943600"/>
            <a:ext cx="2324100" cy="666751"/>
          </a:xfrm>
          <a:prstGeom prst="rect">
            <a:avLst/>
          </a:prstGeom>
          <a:noFill/>
        </p:spPr>
      </p:pic>
    </p:spTree>
    <p:extLst>
      <p:ext uri="{BB962C8B-B14F-4D97-AF65-F5344CB8AC3E}">
        <p14:creationId xmlns="" xmlns:p14="http://schemas.microsoft.com/office/powerpoint/2010/main" val="1236994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Rectangle 2"/>
          <p:cNvSpPr/>
          <p:nvPr userDrawn="1"/>
        </p:nvSpPr>
        <p:spPr>
          <a:xfrm>
            <a:off x="228600" y="5715000"/>
            <a:ext cx="23622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0" y="0"/>
            <a:ext cx="9144000" cy="5715000"/>
          </a:xfrm>
          <a:prstGeom prst="rect">
            <a:avLst/>
          </a:prstGeom>
          <a:solidFill>
            <a:srgbClr val="C438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userDrawn="1"/>
        </p:nvSpPr>
        <p:spPr>
          <a:xfrm>
            <a:off x="2514599" y="5905500"/>
            <a:ext cx="6324601" cy="342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3666" name="Picture 2" descr="L'Association du Barreau Canadien"/>
          <p:cNvPicPr>
            <a:picLocks noChangeAspect="1" noChangeArrowheads="1"/>
          </p:cNvPicPr>
          <p:nvPr userDrawn="1"/>
        </p:nvPicPr>
        <p:blipFill>
          <a:blip r:embed="rId2" cstate="print"/>
          <a:srcRect/>
          <a:stretch>
            <a:fillRect/>
          </a:stretch>
        </p:blipFill>
        <p:spPr bwMode="auto">
          <a:xfrm>
            <a:off x="228600" y="5943600"/>
            <a:ext cx="2324100" cy="666751"/>
          </a:xfrm>
          <a:prstGeom prst="rect">
            <a:avLst/>
          </a:prstGeom>
          <a:noFill/>
        </p:spPr>
      </p:pic>
    </p:spTree>
    <p:extLst>
      <p:ext uri="{BB962C8B-B14F-4D97-AF65-F5344CB8AC3E}">
        <p14:creationId xmlns="" xmlns:p14="http://schemas.microsoft.com/office/powerpoint/2010/main" val="355973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page with imag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6186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Espace réservé du contenu 1"/>
          <p:cNvSpPr>
            <a:spLocks noGrp="1"/>
          </p:cNvSpPr>
          <p:nvPr>
            <p:ph idx="1"/>
          </p:nvPr>
        </p:nvSpPr>
        <p:spPr>
          <a:xfrm>
            <a:off x="2514600" y="5638800"/>
            <a:ext cx="6465888" cy="1058862"/>
          </a:xfrm>
          <a:prstGeom prst="rect">
            <a:avLst/>
          </a:prstGeom>
        </p:spPr>
        <p:txBody>
          <a:bodyPr/>
          <a:lstStyle>
            <a:lvl1pPr algn="r">
              <a:defRPr sz="2800">
                <a:latin typeface="+mj-lt"/>
              </a:defRPr>
            </a:lvl1pPr>
          </a:lstStyle>
          <a:p>
            <a:pPr lvl="0"/>
            <a:r>
              <a:rPr lang="en-US"/>
              <a:t>Click to edit Master text styles</a:t>
            </a:r>
          </a:p>
          <a:p>
            <a:pPr lvl="1"/>
            <a:r>
              <a:rPr lang="en-US"/>
              <a:t>Second level</a:t>
            </a:r>
          </a:p>
        </p:txBody>
      </p:sp>
    </p:spTree>
    <p:extLst>
      <p:ext uri="{BB962C8B-B14F-4D97-AF65-F5344CB8AC3E}">
        <p14:creationId xmlns="" xmlns:p14="http://schemas.microsoft.com/office/powerpoint/2010/main" val="417603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0" y="0"/>
            <a:ext cx="9144000" cy="5715000"/>
          </a:xfrm>
          <a:prstGeom prst="rect">
            <a:avLst/>
          </a:prstGeom>
          <a:solidFill>
            <a:srgbClr val="C438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 name="Rectangle 2"/>
          <p:cNvSpPr/>
          <p:nvPr userDrawn="1"/>
        </p:nvSpPr>
        <p:spPr>
          <a:xfrm>
            <a:off x="228600" y="295275"/>
            <a:ext cx="8610600" cy="5181600"/>
          </a:xfrm>
          <a:prstGeom prst="rect">
            <a:avLst/>
          </a:prstGeom>
          <a:solidFill>
            <a:srgbClr val="F8411C">
              <a:alpha val="3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p:nvPr userDrawn="1"/>
        </p:nvSpPr>
        <p:spPr>
          <a:xfrm>
            <a:off x="228600" y="5715000"/>
            <a:ext cx="23622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5954" name="Picture 2" descr="L'Association du Barreau Canadien"/>
          <p:cNvPicPr>
            <a:picLocks noChangeAspect="1" noChangeArrowheads="1"/>
          </p:cNvPicPr>
          <p:nvPr userDrawn="1"/>
        </p:nvPicPr>
        <p:blipFill>
          <a:blip r:embed="rId2" cstate="print"/>
          <a:srcRect/>
          <a:stretch>
            <a:fillRect/>
          </a:stretch>
        </p:blipFill>
        <p:spPr bwMode="auto">
          <a:xfrm>
            <a:off x="152400" y="5943600"/>
            <a:ext cx="2324100" cy="666751"/>
          </a:xfrm>
          <a:prstGeom prst="rect">
            <a:avLst/>
          </a:prstGeom>
          <a:noFill/>
        </p:spPr>
      </p:pic>
    </p:spTree>
    <p:extLst>
      <p:ext uri="{BB962C8B-B14F-4D97-AF65-F5344CB8AC3E}">
        <p14:creationId xmlns="" xmlns:p14="http://schemas.microsoft.com/office/powerpoint/2010/main" val="412207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228600" y="5715000"/>
            <a:ext cx="23622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0" y="0"/>
            <a:ext cx="9144000" cy="5715000"/>
          </a:xfrm>
          <a:prstGeom prst="rect">
            <a:avLst/>
          </a:prstGeom>
          <a:solidFill>
            <a:srgbClr val="C438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4930" name="Picture 2" descr="L'Association du Barreau Canadien"/>
          <p:cNvPicPr>
            <a:picLocks noChangeAspect="1" noChangeArrowheads="1"/>
          </p:cNvPicPr>
          <p:nvPr userDrawn="1"/>
        </p:nvPicPr>
        <p:blipFill>
          <a:blip r:embed="rId2" cstate="print"/>
          <a:srcRect/>
          <a:stretch>
            <a:fillRect/>
          </a:stretch>
        </p:blipFill>
        <p:spPr bwMode="auto">
          <a:xfrm>
            <a:off x="228600" y="5943600"/>
            <a:ext cx="2324100" cy="666751"/>
          </a:xfrm>
          <a:prstGeom prst="rect">
            <a:avLst/>
          </a:prstGeom>
          <a:noFill/>
        </p:spPr>
      </p:pic>
    </p:spTree>
    <p:extLst>
      <p:ext uri="{BB962C8B-B14F-4D97-AF65-F5344CB8AC3E}">
        <p14:creationId xmlns="" xmlns:p14="http://schemas.microsoft.com/office/powerpoint/2010/main" val="99023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ZoneTexte 13"/>
          <p:cNvSpPr txBox="1">
            <a:spLocks noChangeArrowheads="1"/>
          </p:cNvSpPr>
          <p:nvPr userDrawn="1"/>
        </p:nvSpPr>
        <p:spPr bwMode="auto">
          <a:xfrm>
            <a:off x="4168775" y="679450"/>
            <a:ext cx="914400" cy="914400"/>
          </a:xfrm>
          <a:prstGeom prst="rect">
            <a:avLst/>
          </a:prstGeom>
          <a:noFill/>
          <a:ln>
            <a:noFill/>
          </a:ln>
          <a:extLst/>
        </p:spPr>
        <p:txBody>
          <a:bodyPr wrap="none"/>
          <a:lstStyle>
            <a:lvl1pPr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fr-FR" altLang="en-US" sz="2000" dirty="0">
              <a:solidFill>
                <a:srgbClr val="000000"/>
              </a:solidFill>
              <a:latin typeface="Garamond" pitchFamily="18" charset="0"/>
            </a:endParaRPr>
          </a:p>
        </p:txBody>
      </p:sp>
      <p:sp>
        <p:nvSpPr>
          <p:cNvPr id="6" name="ZoneTexte 14"/>
          <p:cNvSpPr txBox="1">
            <a:spLocks noChangeArrowheads="1"/>
          </p:cNvSpPr>
          <p:nvPr userDrawn="1"/>
        </p:nvSpPr>
        <p:spPr bwMode="auto">
          <a:xfrm>
            <a:off x="4041775" y="628650"/>
            <a:ext cx="914400" cy="914400"/>
          </a:xfrm>
          <a:prstGeom prst="rect">
            <a:avLst/>
          </a:prstGeom>
          <a:noFill/>
          <a:ln>
            <a:noFill/>
          </a:ln>
          <a:extLst/>
        </p:spPr>
        <p:txBody>
          <a:bodyPr wrap="none"/>
          <a:lstStyle>
            <a:lvl1pPr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fr-FR" altLang="en-US" sz="2000" dirty="0">
              <a:solidFill>
                <a:srgbClr val="000000"/>
              </a:solidFill>
              <a:latin typeface="Garamond" pitchFamily="18" charset="0"/>
            </a:endParaRPr>
          </a:p>
        </p:txBody>
      </p:sp>
      <p:sp>
        <p:nvSpPr>
          <p:cNvPr id="2" name="Titre 1"/>
          <p:cNvSpPr>
            <a:spLocks noGrp="1"/>
          </p:cNvSpPr>
          <p:nvPr>
            <p:ph type="ctrTitle"/>
          </p:nvPr>
        </p:nvSpPr>
        <p:spPr>
          <a:xfrm>
            <a:off x="609600" y="1670238"/>
            <a:ext cx="7772400" cy="1470025"/>
          </a:xfrm>
        </p:spPr>
        <p:txBody>
          <a:bodyPr/>
          <a:lstStyle>
            <a:lvl1pPr>
              <a:defRPr b="1" i="0">
                <a:solidFill>
                  <a:schemeClr val="tx1"/>
                </a:solidFill>
                <a:latin typeface="+mn-lt"/>
                <a:cs typeface="Garamond" panose="02020404030301010803" pitchFamily="18" charset="0"/>
              </a:defRPr>
            </a:lvl1pPr>
          </a:lstStyle>
          <a:p>
            <a:r>
              <a:rPr lang="en-US" altLang="en-US" dirty="0"/>
              <a:t>Click to edit Master title style</a:t>
            </a:r>
            <a:endParaRPr lang="fr-FR" dirty="0"/>
          </a:p>
        </p:txBody>
      </p:sp>
      <p:sp>
        <p:nvSpPr>
          <p:cNvPr id="3" name="Sous-titre 2"/>
          <p:cNvSpPr>
            <a:spLocks noGrp="1"/>
          </p:cNvSpPr>
          <p:nvPr>
            <p:ph type="subTitle" idx="1"/>
          </p:nvPr>
        </p:nvSpPr>
        <p:spPr>
          <a:xfrm>
            <a:off x="609600" y="3140263"/>
            <a:ext cx="6400800" cy="980070"/>
          </a:xfrm>
        </p:spPr>
        <p:txBody>
          <a:bodyPr>
            <a:normAutofit/>
          </a:bodyPr>
          <a:lstStyle>
            <a:lvl1pPr marL="0" indent="0" algn="l">
              <a:buNone/>
              <a:defRPr sz="1600" b="1" i="0" cap="all">
                <a:solidFill>
                  <a:srgbClr val="000000"/>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
        <p:nvSpPr>
          <p:cNvPr id="12" name="Espace réservé du texte 11"/>
          <p:cNvSpPr>
            <a:spLocks noGrp="1"/>
          </p:cNvSpPr>
          <p:nvPr>
            <p:ph type="body" sz="quarter" idx="10"/>
          </p:nvPr>
        </p:nvSpPr>
        <p:spPr>
          <a:xfrm>
            <a:off x="609601" y="4123320"/>
            <a:ext cx="6400800" cy="914400"/>
          </a:xfrm>
        </p:spPr>
        <p:txBody>
          <a:bodyPr>
            <a:noAutofit/>
          </a:bodyPr>
          <a:lstStyle>
            <a:lvl1pPr>
              <a:defRPr sz="2000">
                <a:latin typeface="+mn-lt"/>
                <a:ea typeface="Verdana" panose="020B0604030504040204" pitchFamily="34" charset="0"/>
                <a:cs typeface="Verdana" panose="020B0604030504040204" pitchFamily="34" charset="0"/>
              </a:defRPr>
            </a:lvl1pPr>
            <a:lvl2pPr>
              <a:defRPr sz="2000"/>
            </a:lvl2pPr>
            <a:lvl3pPr>
              <a:defRPr sz="2000"/>
            </a:lvl3pPr>
            <a:lvl4pPr>
              <a:defRPr sz="2000"/>
            </a:lvl4pPr>
            <a:lvl5pPr>
              <a:defRPr sz="2000"/>
            </a:lvl5pPr>
          </a:lstStyle>
          <a:p>
            <a:pPr lvl="0"/>
            <a:r>
              <a:rPr lang="fr-CA" dirty="0"/>
              <a:t>Cliquez pour modifier les styles du texte du masque</a:t>
            </a:r>
          </a:p>
        </p:txBody>
      </p:sp>
      <p:sp>
        <p:nvSpPr>
          <p:cNvPr id="7" name="Espace réservé du numéro de diapositive 5"/>
          <p:cNvSpPr>
            <a:spLocks noGrp="1"/>
          </p:cNvSpPr>
          <p:nvPr>
            <p:ph type="sldNum" sz="quarter" idx="11"/>
          </p:nvPr>
        </p:nvSpPr>
        <p:spPr>
          <a:xfrm>
            <a:off x="8534400" y="6400800"/>
            <a:ext cx="460375" cy="365125"/>
          </a:xfrm>
        </p:spPr>
        <p:txBody>
          <a:bodyPr rtlCol="0"/>
          <a:lstStyle>
            <a:lvl1pPr defTabSz="914400" fontAlgn="base">
              <a:spcBef>
                <a:spcPct val="0"/>
              </a:spcBef>
              <a:spcAft>
                <a:spcPct val="0"/>
              </a:spcAft>
              <a:defRPr>
                <a:solidFill>
                  <a:prstClr val="black"/>
                </a:solidFill>
                <a:latin typeface="Calibri" pitchFamily="34" charset="0"/>
                <a:cs typeface="Arial" charset="0"/>
              </a:defRPr>
            </a:lvl1pPr>
          </a:lstStyle>
          <a:p>
            <a:pPr>
              <a:defRPr/>
            </a:pPr>
            <a:fld id="{FC475BF4-EA3D-4A9A-8B47-1337A351B0FD}" type="slidenum">
              <a:rPr lang="fr-FR"/>
              <a:pPr>
                <a:defRPr/>
              </a:pPr>
              <a:t>‹#›</a:t>
            </a:fld>
            <a:endParaRPr lang="fr-FR" dirty="0"/>
          </a:p>
        </p:txBody>
      </p:sp>
    </p:spTree>
    <p:extLst>
      <p:ext uri="{BB962C8B-B14F-4D97-AF65-F5344CB8AC3E}">
        <p14:creationId xmlns="" xmlns:p14="http://schemas.microsoft.com/office/powerpoint/2010/main" val="117671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2000" y="993273"/>
            <a:ext cx="6804117" cy="1143000"/>
          </a:xfrm>
        </p:spPr>
        <p:txBody>
          <a:bodyPr/>
          <a:lstStyle/>
          <a:p>
            <a:r>
              <a:rPr lang="fr-CA" dirty="0"/>
              <a:t>Cliquez et modifiez le titre</a:t>
            </a:r>
            <a:endParaRPr lang="fr-FR" dirty="0"/>
          </a:p>
        </p:txBody>
      </p:sp>
      <p:sp>
        <p:nvSpPr>
          <p:cNvPr id="3" name="Espace réservé du contenu 2"/>
          <p:cNvSpPr>
            <a:spLocks noGrp="1"/>
          </p:cNvSpPr>
          <p:nvPr>
            <p:ph idx="1"/>
          </p:nvPr>
        </p:nvSpPr>
        <p:spPr>
          <a:xfrm>
            <a:off x="762000" y="2136273"/>
            <a:ext cx="6804117" cy="3807327"/>
          </a:xfrm>
        </p:spPr>
        <p:txBody>
          <a:bodyPr/>
          <a:lstStyle>
            <a:lvl1pPr>
              <a:defRPr sz="2400">
                <a:latin typeface="+mn-lt"/>
              </a:defRPr>
            </a:lvl1pPr>
            <a:lvl2pPr>
              <a:defRPr sz="2000">
                <a:latin typeface="+mn-lt"/>
              </a:defRPr>
            </a:lvl2pPr>
            <a:lvl3pPr marL="1257300" indent="-342900">
              <a:buFont typeface="Calibri" panose="020F0502020204030204" pitchFamily="34" charset="0"/>
              <a:buChar char="‐"/>
              <a:defRPr sz="1800">
                <a:latin typeface="+mn-lt"/>
              </a:defRPr>
            </a:lvl3pPr>
          </a:lstStyle>
          <a:p>
            <a:pPr lvl="0"/>
            <a:r>
              <a:rPr lang="fr-CA" dirty="0"/>
              <a:t>Cliquez pour modifier les styles du texte du masque</a:t>
            </a:r>
          </a:p>
          <a:p>
            <a:pPr lvl="1"/>
            <a:r>
              <a:rPr lang="fr-CA" dirty="0"/>
              <a:t>Deuxième niveau</a:t>
            </a:r>
          </a:p>
          <a:p>
            <a:pPr lvl="2"/>
            <a:r>
              <a:rPr lang="fr-CA" dirty="0"/>
              <a:t>Troisième niveau</a:t>
            </a:r>
          </a:p>
        </p:txBody>
      </p:sp>
      <p:sp>
        <p:nvSpPr>
          <p:cNvPr id="4" name="Espace réservé du numéro de diapositive 5"/>
          <p:cNvSpPr>
            <a:spLocks noGrp="1"/>
          </p:cNvSpPr>
          <p:nvPr>
            <p:ph type="sldNum" sz="quarter" idx="10"/>
          </p:nvPr>
        </p:nvSpPr>
        <p:spPr>
          <a:xfrm>
            <a:off x="8534400" y="6400800"/>
            <a:ext cx="479425" cy="365125"/>
          </a:xfrm>
        </p:spPr>
        <p:txBody>
          <a:bodyPr rtlCol="0"/>
          <a:lstStyle>
            <a:lvl1pPr defTabSz="914400" fontAlgn="base">
              <a:spcBef>
                <a:spcPct val="0"/>
              </a:spcBef>
              <a:spcAft>
                <a:spcPct val="0"/>
              </a:spcAft>
              <a:defRPr>
                <a:solidFill>
                  <a:prstClr val="black"/>
                </a:solidFill>
                <a:latin typeface="Calibri" pitchFamily="34" charset="0"/>
                <a:cs typeface="Arial" charset="0"/>
              </a:defRPr>
            </a:lvl1pPr>
          </a:lstStyle>
          <a:p>
            <a:pPr>
              <a:defRPr/>
            </a:pPr>
            <a:fld id="{8DCE0015-3F23-44B8-8DC7-35609FF7AC61}" type="slidenum">
              <a:rPr lang="fr-FR"/>
              <a:pPr>
                <a:defRPr/>
              </a:pPr>
              <a:t>‹#›</a:t>
            </a:fld>
            <a:endParaRPr lang="fr-FR" dirty="0"/>
          </a:p>
        </p:txBody>
      </p:sp>
    </p:spTree>
    <p:extLst>
      <p:ext uri="{BB962C8B-B14F-4D97-AF65-F5344CB8AC3E}">
        <p14:creationId xmlns="" xmlns:p14="http://schemas.microsoft.com/office/powerpoint/2010/main" val="239360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70342" y="4406900"/>
            <a:ext cx="7772400" cy="1362075"/>
          </a:xfrm>
        </p:spPr>
        <p:txBody>
          <a:bodyPr anchor="t">
            <a:normAutofit/>
          </a:bodyPr>
          <a:lstStyle>
            <a:lvl1pPr algn="l">
              <a:defRPr sz="4000" b="1" cap="none">
                <a:solidFill>
                  <a:schemeClr val="tx1"/>
                </a:solidFill>
              </a:defRPr>
            </a:lvl1pPr>
          </a:lstStyle>
          <a:p>
            <a:r>
              <a:rPr lang="fr-CA" dirty="0"/>
              <a:t>Cliquez et modifiez le titre</a:t>
            </a:r>
            <a:endParaRPr lang="fr-FR" dirty="0"/>
          </a:p>
        </p:txBody>
      </p:sp>
      <p:sp>
        <p:nvSpPr>
          <p:cNvPr id="3" name="Espace réservé du texte 2"/>
          <p:cNvSpPr>
            <a:spLocks noGrp="1"/>
          </p:cNvSpPr>
          <p:nvPr>
            <p:ph type="body" idx="1"/>
          </p:nvPr>
        </p:nvSpPr>
        <p:spPr>
          <a:xfrm>
            <a:off x="470342"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dirty="0"/>
              <a:t>Cliquez pour modifier les styles du texte du masque</a:t>
            </a:r>
          </a:p>
        </p:txBody>
      </p:sp>
      <p:sp>
        <p:nvSpPr>
          <p:cNvPr id="4" name="Espace réservé du numéro de diapositive 5"/>
          <p:cNvSpPr>
            <a:spLocks noGrp="1"/>
          </p:cNvSpPr>
          <p:nvPr>
            <p:ph type="sldNum" sz="quarter" idx="10"/>
          </p:nvPr>
        </p:nvSpPr>
        <p:spPr>
          <a:xfrm>
            <a:off x="8534400" y="6400800"/>
            <a:ext cx="479425" cy="365125"/>
          </a:xfrm>
        </p:spPr>
        <p:txBody>
          <a:bodyPr rtlCol="0"/>
          <a:lstStyle>
            <a:lvl1pPr defTabSz="914400" fontAlgn="base">
              <a:spcBef>
                <a:spcPct val="0"/>
              </a:spcBef>
              <a:spcAft>
                <a:spcPct val="0"/>
              </a:spcAft>
              <a:defRPr>
                <a:solidFill>
                  <a:prstClr val="black"/>
                </a:solidFill>
                <a:latin typeface="Calibri" pitchFamily="34" charset="0"/>
                <a:cs typeface="Arial" charset="0"/>
              </a:defRPr>
            </a:lvl1pPr>
          </a:lstStyle>
          <a:p>
            <a:pPr>
              <a:defRPr/>
            </a:pPr>
            <a:fld id="{2A3DB5E0-BCC6-4E8F-9FA9-B67E1F771DF3}" type="slidenum">
              <a:rPr lang="fr-FR"/>
              <a:pPr>
                <a:defRPr/>
              </a:pPr>
              <a:t>‹#›</a:t>
            </a:fld>
            <a:endParaRPr lang="fr-FR" dirty="0"/>
          </a:p>
        </p:txBody>
      </p:sp>
    </p:spTree>
    <p:extLst>
      <p:ext uri="{BB962C8B-B14F-4D97-AF65-F5344CB8AC3E}">
        <p14:creationId xmlns="" xmlns:p14="http://schemas.microsoft.com/office/powerpoint/2010/main" val="884987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990600"/>
            <a:ext cx="6804025" cy="1143000"/>
          </a:xfrm>
        </p:spPr>
        <p:txBody>
          <a:bodyPr/>
          <a:lstStyle/>
          <a:p>
            <a:r>
              <a:rPr lang="fr-CA"/>
              <a:t>Cliquez et modifiez le titre</a:t>
            </a:r>
            <a:endParaRPr lang="fr-FR"/>
          </a:p>
        </p:txBody>
      </p:sp>
      <p:sp>
        <p:nvSpPr>
          <p:cNvPr id="3" name="Espace réservé du contenu 2"/>
          <p:cNvSpPr>
            <a:spLocks noGrp="1"/>
          </p:cNvSpPr>
          <p:nvPr>
            <p:ph sz="half" idx="1"/>
          </p:nvPr>
        </p:nvSpPr>
        <p:spPr>
          <a:xfrm>
            <a:off x="457200" y="2286000"/>
            <a:ext cx="4038600" cy="3528310"/>
          </a:xfrm>
        </p:spPr>
        <p:txBody>
          <a:bodyPr/>
          <a:lstStyle>
            <a:lvl1pPr>
              <a:defRPr sz="1800">
                <a:latin typeface="+mn-lt"/>
              </a:defRPr>
            </a:lvl1pPr>
            <a:lvl2pPr marL="625475" indent="-168275">
              <a:defRPr sz="1600">
                <a:latin typeface="+mn-lt"/>
              </a:defRPr>
            </a:lvl2pPr>
            <a:lvl3pPr marL="1077913" indent="-163513">
              <a:defRPr sz="1400">
                <a:latin typeface="+mn-lt"/>
              </a:defRPr>
            </a:lvl3pPr>
            <a:lvl4pPr>
              <a:defRPr sz="1800"/>
            </a:lvl4pPr>
            <a:lvl5pPr>
              <a:defRPr sz="1800"/>
            </a:lvl5pPr>
            <a:lvl6pPr>
              <a:defRPr sz="1800"/>
            </a:lvl6pPr>
            <a:lvl7pPr>
              <a:defRPr sz="1800"/>
            </a:lvl7pPr>
            <a:lvl8pPr>
              <a:defRPr sz="1800"/>
            </a:lvl8pPr>
            <a:lvl9pPr>
              <a:defRPr sz="1800"/>
            </a:lvl9pPr>
          </a:lstStyle>
          <a:p>
            <a:pPr lvl="0"/>
            <a:r>
              <a:rPr lang="fr-CA" dirty="0"/>
              <a:t>Cliquez pour modifier les styles du texte du masque</a:t>
            </a:r>
          </a:p>
          <a:p>
            <a:pPr lvl="1"/>
            <a:r>
              <a:rPr lang="fr-CA" dirty="0"/>
              <a:t>Deuxième niveau</a:t>
            </a:r>
          </a:p>
          <a:p>
            <a:pPr lvl="2"/>
            <a:r>
              <a:rPr lang="fr-CA" dirty="0"/>
              <a:t>Troisième niveau</a:t>
            </a:r>
          </a:p>
        </p:txBody>
      </p:sp>
      <p:sp>
        <p:nvSpPr>
          <p:cNvPr id="4" name="Espace réservé du contenu 3"/>
          <p:cNvSpPr>
            <a:spLocks noGrp="1"/>
          </p:cNvSpPr>
          <p:nvPr>
            <p:ph sz="half" idx="2"/>
          </p:nvPr>
        </p:nvSpPr>
        <p:spPr>
          <a:xfrm>
            <a:off x="4648200" y="2286000"/>
            <a:ext cx="4038600" cy="3528310"/>
          </a:xfrm>
        </p:spPr>
        <p:txBody>
          <a:bodyPr/>
          <a:lstStyle>
            <a:lvl1pPr>
              <a:defRPr sz="2000">
                <a:latin typeface="+mn-lt"/>
              </a:defRPr>
            </a:lvl1pPr>
            <a:lvl2pPr marL="625475" indent="-168275">
              <a:defRPr sz="1600">
                <a:latin typeface="+mn-lt"/>
              </a:defRPr>
            </a:lvl2pPr>
            <a:lvl3pPr marL="1077913" indent="-163513">
              <a:defRPr sz="1400">
                <a:latin typeface="+mn-lt"/>
              </a:defRPr>
            </a:lvl3pPr>
            <a:lvl4pPr>
              <a:defRPr sz="1800"/>
            </a:lvl4pPr>
            <a:lvl5pPr>
              <a:defRPr sz="1800"/>
            </a:lvl5pPr>
            <a:lvl6pPr>
              <a:defRPr sz="1800"/>
            </a:lvl6pPr>
            <a:lvl7pPr>
              <a:defRPr sz="1800"/>
            </a:lvl7pPr>
            <a:lvl8pPr>
              <a:defRPr sz="1800"/>
            </a:lvl8pPr>
            <a:lvl9pPr>
              <a:defRPr sz="1800"/>
            </a:lvl9pPr>
          </a:lstStyle>
          <a:p>
            <a:pPr lvl="0"/>
            <a:r>
              <a:rPr lang="fr-CA" dirty="0"/>
              <a:t>Cliquez pour modifier les styles du texte du masque</a:t>
            </a:r>
          </a:p>
          <a:p>
            <a:pPr lvl="1"/>
            <a:r>
              <a:rPr lang="fr-CA" dirty="0"/>
              <a:t>Deuxième niveau</a:t>
            </a:r>
          </a:p>
          <a:p>
            <a:pPr lvl="2"/>
            <a:r>
              <a:rPr lang="fr-CA" dirty="0"/>
              <a:t>Troisième niveau</a:t>
            </a:r>
          </a:p>
        </p:txBody>
      </p:sp>
      <p:sp>
        <p:nvSpPr>
          <p:cNvPr id="5" name="Espace réservé du numéro de diapositive 6"/>
          <p:cNvSpPr>
            <a:spLocks noGrp="1"/>
          </p:cNvSpPr>
          <p:nvPr>
            <p:ph type="sldNum" sz="quarter" idx="10"/>
          </p:nvPr>
        </p:nvSpPr>
        <p:spPr>
          <a:xfrm>
            <a:off x="8534400" y="6400800"/>
            <a:ext cx="479425" cy="365125"/>
          </a:xfrm>
        </p:spPr>
        <p:txBody>
          <a:bodyPr rtlCol="0"/>
          <a:lstStyle>
            <a:lvl1pPr defTabSz="914400" fontAlgn="base">
              <a:spcBef>
                <a:spcPct val="0"/>
              </a:spcBef>
              <a:spcAft>
                <a:spcPct val="0"/>
              </a:spcAft>
              <a:defRPr>
                <a:solidFill>
                  <a:prstClr val="black"/>
                </a:solidFill>
                <a:latin typeface="Calibri" pitchFamily="34" charset="0"/>
                <a:cs typeface="Arial" charset="0"/>
              </a:defRPr>
            </a:lvl1pPr>
          </a:lstStyle>
          <a:p>
            <a:pPr>
              <a:defRPr/>
            </a:pPr>
            <a:fld id="{C3A5E12B-E3F0-4A13-BEC9-BA6D37029954}" type="slidenum">
              <a:rPr lang="fr-FR"/>
              <a:pPr>
                <a:defRPr/>
              </a:pPr>
              <a:t>‹#›</a:t>
            </a:fld>
            <a:endParaRPr lang="fr-FR" dirty="0"/>
          </a:p>
        </p:txBody>
      </p:sp>
    </p:spTree>
    <p:extLst>
      <p:ext uri="{BB962C8B-B14F-4D97-AF65-F5344CB8AC3E}">
        <p14:creationId xmlns="" xmlns:p14="http://schemas.microsoft.com/office/powerpoint/2010/main" val="126655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gif"/><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2"/>
          <p:cNvSpPr>
            <a:spLocks noGrp="1"/>
          </p:cNvSpPr>
          <p:nvPr>
            <p:ph type="title"/>
          </p:nvPr>
        </p:nvSpPr>
        <p:spPr bwMode="auto">
          <a:xfrm>
            <a:off x="2895600" y="5486400"/>
            <a:ext cx="6172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CLICK TO EDIT MASTER TITLE STYLE</a:t>
            </a:r>
            <a:br>
              <a:rPr lang="fr-FR" altLang="en-US" smtClean="0"/>
            </a:br>
            <a:r>
              <a:rPr lang="fr-FR" altLang="en-US" smtClean="0"/>
              <a:t>DATE</a:t>
            </a:r>
            <a:endParaRPr lang="fr-FR" altLang="en-US"/>
          </a:p>
        </p:txBody>
      </p:sp>
      <p:sp>
        <p:nvSpPr>
          <p:cNvPr id="5" name="TextBox 4"/>
          <p:cNvSpPr txBox="1"/>
          <p:nvPr userDrawn="1"/>
        </p:nvSpPr>
        <p:spPr>
          <a:xfrm>
            <a:off x="28575" y="457200"/>
            <a:ext cx="7181646" cy="769441"/>
          </a:xfrm>
          <a:prstGeom prst="rect">
            <a:avLst/>
          </a:prstGeom>
          <a:noFill/>
        </p:spPr>
        <p:txBody>
          <a:bodyPr wrap="none" rtlCol="0">
            <a:spAutoFit/>
          </a:bodyPr>
          <a:lstStyle/>
          <a:p>
            <a:r>
              <a:rPr lang="fr-FR" sz="4400" b="1" smtClean="0"/>
              <a:t>SÉRIE SUR LE DROIT DE L’ABC</a:t>
            </a:r>
            <a:endParaRPr lang="fr-FR" sz="4400" b="1" dirty="0"/>
          </a:p>
        </p:txBody>
      </p:sp>
      <p:pic>
        <p:nvPicPr>
          <p:cNvPr id="1026" name="Picture 2" descr="C:\Users\jeremyp\Documents\PD\L@W\CBA LAW WEBINARS banner full size-SIDE.png"/>
          <p:cNvPicPr>
            <a:picLocks noChangeAspect="1" noChangeArrowheads="1"/>
          </p:cNvPicPr>
          <p:nvPr userDrawn="1"/>
        </p:nvPicPr>
        <p:blipFill rotWithShape="1">
          <a:blip r:embed="rId7" cstate="print">
            <a:extLst>
              <a:ext uri="{28A0092B-C50C-407E-A947-70E740481C1C}">
                <a14:useLocalDpi xmlns="" xmlns:a14="http://schemas.microsoft.com/office/drawing/2010/main" val="0"/>
              </a:ext>
            </a:extLst>
          </a:blip>
          <a:srcRect l="3648" r="23400"/>
          <a:stretch/>
        </p:blipFill>
        <p:spPr bwMode="auto">
          <a:xfrm>
            <a:off x="0" y="1226641"/>
            <a:ext cx="9144000" cy="3865541"/>
          </a:xfrm>
          <a:prstGeom prst="rect">
            <a:avLst/>
          </a:prstGeom>
          <a:noFill/>
          <a:extLst>
            <a:ext uri="{909E8E84-426E-40DD-AFC4-6F175D3DCCD1}">
              <a14:hiddenFill xmlns="" xmlns:a14="http://schemas.microsoft.com/office/drawing/2010/main">
                <a:solidFill>
                  <a:srgbClr val="FFFFFF"/>
                </a:solidFill>
              </a14:hiddenFill>
            </a:ext>
          </a:extLst>
        </p:spPr>
      </p:pic>
      <p:pic>
        <p:nvPicPr>
          <p:cNvPr id="130050" name="Picture 2" descr="L'Association du Barreau Canadien"/>
          <p:cNvPicPr>
            <a:picLocks noChangeAspect="1" noChangeArrowheads="1"/>
          </p:cNvPicPr>
          <p:nvPr userDrawn="1"/>
        </p:nvPicPr>
        <p:blipFill>
          <a:blip r:embed="rId8" cstate="print"/>
          <a:srcRect/>
          <a:stretch>
            <a:fillRect/>
          </a:stretch>
        </p:blipFill>
        <p:spPr bwMode="auto">
          <a:xfrm>
            <a:off x="228600" y="5867400"/>
            <a:ext cx="2324100" cy="666751"/>
          </a:xfrm>
          <a:prstGeom prst="rect">
            <a:avLst/>
          </a:prstGeom>
          <a:noFill/>
        </p:spPr>
      </p:pic>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Lst>
  <p:hf hdr="0" ftr="0" dt="0"/>
  <p:txStyles>
    <p:titleStyle>
      <a:lvl1pPr algn="r" defTabSz="457200" rtl="0" eaLnBrk="0" fontAlgn="base" hangingPunct="0">
        <a:spcBef>
          <a:spcPct val="0"/>
        </a:spcBef>
        <a:spcAft>
          <a:spcPct val="0"/>
        </a:spcAft>
        <a:defRPr sz="2800" b="1" kern="1200">
          <a:solidFill>
            <a:schemeClr val="tx1"/>
          </a:solidFill>
          <a:latin typeface="+mj-lt"/>
          <a:ea typeface="+mj-ea"/>
          <a:cs typeface="+mj-cs"/>
        </a:defRPr>
      </a:lvl1pPr>
      <a:lvl2pPr algn="r" defTabSz="457200" rtl="0" eaLnBrk="0" fontAlgn="base" hangingPunct="0">
        <a:spcBef>
          <a:spcPct val="0"/>
        </a:spcBef>
        <a:spcAft>
          <a:spcPct val="0"/>
        </a:spcAft>
        <a:defRPr sz="2800" b="1">
          <a:solidFill>
            <a:schemeClr val="tx1"/>
          </a:solidFill>
          <a:latin typeface="Calibri" pitchFamily="34" charset="0"/>
        </a:defRPr>
      </a:lvl2pPr>
      <a:lvl3pPr algn="r" defTabSz="457200" rtl="0" eaLnBrk="0" fontAlgn="base" hangingPunct="0">
        <a:spcBef>
          <a:spcPct val="0"/>
        </a:spcBef>
        <a:spcAft>
          <a:spcPct val="0"/>
        </a:spcAft>
        <a:defRPr sz="2800" b="1">
          <a:solidFill>
            <a:schemeClr val="tx1"/>
          </a:solidFill>
          <a:latin typeface="Calibri" pitchFamily="34" charset="0"/>
        </a:defRPr>
      </a:lvl3pPr>
      <a:lvl4pPr algn="r" defTabSz="457200" rtl="0" eaLnBrk="0" fontAlgn="base" hangingPunct="0">
        <a:spcBef>
          <a:spcPct val="0"/>
        </a:spcBef>
        <a:spcAft>
          <a:spcPct val="0"/>
        </a:spcAft>
        <a:defRPr sz="2800" b="1">
          <a:solidFill>
            <a:schemeClr val="tx1"/>
          </a:solidFill>
          <a:latin typeface="Calibri" pitchFamily="34" charset="0"/>
        </a:defRPr>
      </a:lvl4pPr>
      <a:lvl5pPr algn="r" defTabSz="457200" rtl="0" eaLnBrk="0" fontAlgn="base" hangingPunct="0">
        <a:spcBef>
          <a:spcPct val="0"/>
        </a:spcBef>
        <a:spcAft>
          <a:spcPct val="0"/>
        </a:spcAft>
        <a:defRPr sz="2800" b="1">
          <a:solidFill>
            <a:schemeClr val="tx1"/>
          </a:solidFill>
          <a:latin typeface="Calibri" pitchFamily="34" charset="0"/>
        </a:defRPr>
      </a:lvl5pPr>
      <a:lvl6pPr marL="457200" algn="l" defTabSz="457200" rtl="0" fontAlgn="base">
        <a:spcBef>
          <a:spcPct val="0"/>
        </a:spcBef>
        <a:spcAft>
          <a:spcPct val="0"/>
        </a:spcAft>
        <a:defRPr sz="4400" b="1">
          <a:solidFill>
            <a:schemeClr val="tx1"/>
          </a:solidFill>
          <a:latin typeface="Calibri" pitchFamily="34" charset="0"/>
        </a:defRPr>
      </a:lvl6pPr>
      <a:lvl7pPr marL="914400" algn="l" defTabSz="457200" rtl="0" fontAlgn="base">
        <a:spcBef>
          <a:spcPct val="0"/>
        </a:spcBef>
        <a:spcAft>
          <a:spcPct val="0"/>
        </a:spcAft>
        <a:defRPr sz="4400" b="1">
          <a:solidFill>
            <a:schemeClr val="tx1"/>
          </a:solidFill>
          <a:latin typeface="Calibri" pitchFamily="34" charset="0"/>
        </a:defRPr>
      </a:lvl7pPr>
      <a:lvl8pPr marL="1371600" algn="l" defTabSz="457200" rtl="0" fontAlgn="base">
        <a:spcBef>
          <a:spcPct val="0"/>
        </a:spcBef>
        <a:spcAft>
          <a:spcPct val="0"/>
        </a:spcAft>
        <a:defRPr sz="4400" b="1">
          <a:solidFill>
            <a:schemeClr val="tx1"/>
          </a:solidFill>
          <a:latin typeface="Calibri" pitchFamily="34" charset="0"/>
        </a:defRPr>
      </a:lvl8pPr>
      <a:lvl9pPr marL="1828800" algn="l" defTabSz="457200" rtl="0" fontAlgn="base">
        <a:spcBef>
          <a:spcPct val="0"/>
        </a:spcBef>
        <a:spcAft>
          <a:spcPct val="0"/>
        </a:spcAft>
        <a:defRPr sz="4400" b="1">
          <a:solidFill>
            <a:schemeClr val="tx1"/>
          </a:solidFill>
          <a:latin typeface="Calibri" pitchFamily="34" charset="0"/>
        </a:defRPr>
      </a:lvl9pPr>
    </p:titleStyle>
    <p:bodyStyle>
      <a:lvl1pPr algn="l" defTabSz="457200" rtl="0" eaLnBrk="0" fontAlgn="base" hangingPunct="0">
        <a:spcBef>
          <a:spcPct val="20000"/>
        </a:spcBef>
        <a:spcAft>
          <a:spcPct val="0"/>
        </a:spcAft>
        <a:buFont typeface="Arial" charset="0"/>
        <a:defRPr sz="1600" b="1" kern="1200" cap="all">
          <a:solidFill>
            <a:schemeClr val="tx1"/>
          </a:solidFill>
          <a:latin typeface="Garamond"/>
          <a:ea typeface="Garamond" pitchFamily="18" charset="0"/>
          <a:cs typeface="Garamond"/>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aramond" pitchFamily="18" charset="0"/>
          <a:cs typeface="Garamond" pitchFamily="18"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aramond" pitchFamily="18" charset="0"/>
          <a:cs typeface="Garamond" pitchFamily="18"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aramond" pitchFamily="18" charset="0"/>
          <a:cs typeface="Garamond" pitchFamily="18"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aramond" pitchFamily="18" charset="0"/>
          <a:cs typeface="Garamond"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1044575" y="990600"/>
            <a:ext cx="68040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en-US"/>
              <a:t>CLIQUEZ ET MODIFIEZ LE TITRE</a:t>
            </a:r>
            <a:endParaRPr lang="fr-FR" altLang="en-US"/>
          </a:p>
        </p:txBody>
      </p:sp>
      <p:sp>
        <p:nvSpPr>
          <p:cNvPr id="2051" name="Espace réservé du texte 2"/>
          <p:cNvSpPr>
            <a:spLocks noGrp="1"/>
          </p:cNvSpPr>
          <p:nvPr>
            <p:ph type="body" idx="1"/>
          </p:nvPr>
        </p:nvSpPr>
        <p:spPr bwMode="auto">
          <a:xfrm>
            <a:off x="1044575" y="2133600"/>
            <a:ext cx="6804025" cy="380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en-US" dirty="0"/>
              <a:t>Cliquez pour modifier les styles du texte du masque</a:t>
            </a:r>
          </a:p>
          <a:p>
            <a:pPr lvl="1"/>
            <a:r>
              <a:rPr lang="fr-CA" altLang="en-US" dirty="0"/>
              <a:t>Deuxième niveau</a:t>
            </a:r>
          </a:p>
          <a:p>
            <a:pPr lvl="2"/>
            <a:r>
              <a:rPr lang="fr-CA" altLang="en-US" dirty="0"/>
              <a:t>Troisième niveau</a:t>
            </a:r>
          </a:p>
        </p:txBody>
      </p:sp>
      <p:sp>
        <p:nvSpPr>
          <p:cNvPr id="6" name="Espace réservé du numéro de diapositive 5"/>
          <p:cNvSpPr>
            <a:spLocks noGrp="1"/>
          </p:cNvSpPr>
          <p:nvPr>
            <p:ph type="sldNum" sz="quarter" idx="4"/>
          </p:nvPr>
        </p:nvSpPr>
        <p:spPr>
          <a:xfrm>
            <a:off x="8447088" y="6364288"/>
            <a:ext cx="479425" cy="365125"/>
          </a:xfrm>
          <a:prstGeom prst="rect">
            <a:avLst/>
          </a:prstGeom>
        </p:spPr>
        <p:txBody>
          <a:bodyPr vert="horz" wrap="square" lIns="91440" tIns="45720" rIns="91440" bIns="45720" numCol="1" anchor="ctr" anchorCtr="0" compatLnSpc="1">
            <a:prstTxWarp prst="textNoShape">
              <a:avLst/>
            </a:prstTxWarp>
          </a:bodyPr>
          <a:lstStyle>
            <a:lvl1pPr algn="ctr">
              <a:defRPr sz="1000" smtClean="0">
                <a:solidFill>
                  <a:srgbClr val="000000"/>
                </a:solidFill>
              </a:defRPr>
            </a:lvl1pPr>
          </a:lstStyle>
          <a:p>
            <a:pPr>
              <a:defRPr/>
            </a:pPr>
            <a:fld id="{DAA43C7E-3C33-4842-9E3C-560BBCA65487}" type="slidenum">
              <a:rPr lang="fr-FR" altLang="en-US"/>
              <a:pPr>
                <a:defRPr/>
              </a:pPr>
              <a:t>‹#›</a:t>
            </a:fld>
            <a:endParaRPr lang="fr-FR" altLang="en-US" dirty="0"/>
          </a:p>
        </p:txBody>
      </p:sp>
      <p:cxnSp>
        <p:nvCxnSpPr>
          <p:cNvPr id="9" name="Connecteur droit 8"/>
          <p:cNvCxnSpPr/>
          <p:nvPr/>
        </p:nvCxnSpPr>
        <p:spPr>
          <a:xfrm>
            <a:off x="457200" y="6019800"/>
            <a:ext cx="8229600" cy="0"/>
          </a:xfrm>
          <a:prstGeom prst="line">
            <a:avLst/>
          </a:prstGeom>
          <a:ln w="9525" cmpd="sng">
            <a:solidFill>
              <a:srgbClr val="442C72"/>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rotWithShape="1">
          <a:blip r:embed="rId12" cstate="print">
            <a:extLst>
              <a:ext uri="{28A0092B-C50C-407E-A947-70E740481C1C}">
                <a14:useLocalDpi xmlns="" xmlns:a14="http://schemas.microsoft.com/office/drawing/2010/main" val="0"/>
              </a:ext>
            </a:extLst>
          </a:blip>
          <a:srcRect l="96" r="58312" b="94549"/>
          <a:stretch/>
        </p:blipFill>
        <p:spPr>
          <a:xfrm>
            <a:off x="1990724" y="533399"/>
            <a:ext cx="6315076" cy="215125"/>
          </a:xfrm>
          <a:prstGeom prst="rect">
            <a:avLst/>
          </a:prstGeom>
        </p:spPr>
      </p:pic>
      <p:pic>
        <p:nvPicPr>
          <p:cNvPr id="123906" name="Picture 2" descr="L'Association du Barreau Canadien"/>
          <p:cNvPicPr>
            <a:picLocks noChangeAspect="1" noChangeArrowheads="1"/>
          </p:cNvPicPr>
          <p:nvPr userDrawn="1"/>
        </p:nvPicPr>
        <p:blipFill>
          <a:blip r:embed="rId13" cstate="print"/>
          <a:srcRect/>
          <a:stretch>
            <a:fillRect/>
          </a:stretch>
        </p:blipFill>
        <p:spPr bwMode="auto">
          <a:xfrm>
            <a:off x="175256" y="420036"/>
            <a:ext cx="1653544" cy="474378"/>
          </a:xfrm>
          <a:prstGeom prst="rect">
            <a:avLst/>
          </a:prstGeom>
          <a:noFill/>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Lst>
  <p:hf hdr="0" ftr="0" dt="0"/>
  <p:txStyles>
    <p:titleStyle>
      <a:lvl1pPr algn="l" defTabSz="457200" rtl="0" eaLnBrk="0" fontAlgn="base" hangingPunct="0">
        <a:spcBef>
          <a:spcPct val="0"/>
        </a:spcBef>
        <a:spcAft>
          <a:spcPct val="0"/>
        </a:spcAft>
        <a:defRPr sz="3200" b="1" kern="1200">
          <a:solidFill>
            <a:schemeClr val="tx1"/>
          </a:solidFill>
          <a:latin typeface="+mn-lt"/>
          <a:ea typeface="Garamond" pitchFamily="18" charset="0"/>
          <a:cs typeface="Garamond" panose="02020404030301010803" pitchFamily="18" charset="0"/>
        </a:defRPr>
      </a:lvl1pPr>
      <a:lvl2pPr algn="l" defTabSz="457200" rtl="0" eaLnBrk="0" fontAlgn="base" hangingPunct="0">
        <a:spcBef>
          <a:spcPct val="0"/>
        </a:spcBef>
        <a:spcAft>
          <a:spcPct val="0"/>
        </a:spcAft>
        <a:defRPr sz="3200" b="1">
          <a:solidFill>
            <a:schemeClr val="tx1"/>
          </a:solidFill>
          <a:latin typeface="Calibri" pitchFamily="34" charset="0"/>
          <a:ea typeface="Garamond" pitchFamily="18" charset="0"/>
          <a:cs typeface="Garamond" pitchFamily="18" charset="0"/>
        </a:defRPr>
      </a:lvl2pPr>
      <a:lvl3pPr algn="l" defTabSz="457200" rtl="0" eaLnBrk="0" fontAlgn="base" hangingPunct="0">
        <a:spcBef>
          <a:spcPct val="0"/>
        </a:spcBef>
        <a:spcAft>
          <a:spcPct val="0"/>
        </a:spcAft>
        <a:defRPr sz="3200" b="1">
          <a:solidFill>
            <a:schemeClr val="tx1"/>
          </a:solidFill>
          <a:latin typeface="Calibri" pitchFamily="34" charset="0"/>
          <a:ea typeface="Garamond" pitchFamily="18" charset="0"/>
          <a:cs typeface="Garamond" pitchFamily="18" charset="0"/>
        </a:defRPr>
      </a:lvl3pPr>
      <a:lvl4pPr algn="l" defTabSz="457200" rtl="0" eaLnBrk="0" fontAlgn="base" hangingPunct="0">
        <a:spcBef>
          <a:spcPct val="0"/>
        </a:spcBef>
        <a:spcAft>
          <a:spcPct val="0"/>
        </a:spcAft>
        <a:defRPr sz="3200" b="1">
          <a:solidFill>
            <a:schemeClr val="tx1"/>
          </a:solidFill>
          <a:latin typeface="Calibri" pitchFamily="34" charset="0"/>
          <a:ea typeface="Garamond" pitchFamily="18" charset="0"/>
          <a:cs typeface="Garamond" pitchFamily="18" charset="0"/>
        </a:defRPr>
      </a:lvl4pPr>
      <a:lvl5pPr algn="l" defTabSz="457200" rtl="0" eaLnBrk="0" fontAlgn="base" hangingPunct="0">
        <a:spcBef>
          <a:spcPct val="0"/>
        </a:spcBef>
        <a:spcAft>
          <a:spcPct val="0"/>
        </a:spcAft>
        <a:defRPr sz="3200" b="1">
          <a:solidFill>
            <a:schemeClr val="tx1"/>
          </a:solidFill>
          <a:latin typeface="Calibri" pitchFamily="34" charset="0"/>
          <a:ea typeface="Garamond" pitchFamily="18" charset="0"/>
          <a:cs typeface="Garamond" pitchFamily="18" charset="0"/>
        </a:defRPr>
      </a:lvl5pPr>
      <a:lvl6pPr marL="457200" algn="l" defTabSz="457200" rtl="0" fontAlgn="base">
        <a:spcBef>
          <a:spcPct val="0"/>
        </a:spcBef>
        <a:spcAft>
          <a:spcPct val="0"/>
        </a:spcAft>
        <a:defRPr sz="2800" b="1">
          <a:solidFill>
            <a:srgbClr val="CC040A"/>
          </a:solidFill>
          <a:latin typeface="Garamond" pitchFamily="18" charset="0"/>
          <a:ea typeface="Garamond" pitchFamily="18" charset="0"/>
          <a:cs typeface="Garamond" pitchFamily="18" charset="0"/>
        </a:defRPr>
      </a:lvl6pPr>
      <a:lvl7pPr marL="914400" algn="l" defTabSz="457200" rtl="0" fontAlgn="base">
        <a:spcBef>
          <a:spcPct val="0"/>
        </a:spcBef>
        <a:spcAft>
          <a:spcPct val="0"/>
        </a:spcAft>
        <a:defRPr sz="2800" b="1">
          <a:solidFill>
            <a:srgbClr val="CC040A"/>
          </a:solidFill>
          <a:latin typeface="Garamond" pitchFamily="18" charset="0"/>
          <a:ea typeface="Garamond" pitchFamily="18" charset="0"/>
          <a:cs typeface="Garamond" pitchFamily="18" charset="0"/>
        </a:defRPr>
      </a:lvl7pPr>
      <a:lvl8pPr marL="1371600" algn="l" defTabSz="457200" rtl="0" fontAlgn="base">
        <a:spcBef>
          <a:spcPct val="0"/>
        </a:spcBef>
        <a:spcAft>
          <a:spcPct val="0"/>
        </a:spcAft>
        <a:defRPr sz="2800" b="1">
          <a:solidFill>
            <a:srgbClr val="CC040A"/>
          </a:solidFill>
          <a:latin typeface="Garamond" pitchFamily="18" charset="0"/>
          <a:ea typeface="Garamond" pitchFamily="18" charset="0"/>
          <a:cs typeface="Garamond" pitchFamily="18" charset="0"/>
        </a:defRPr>
      </a:lvl8pPr>
      <a:lvl9pPr marL="1828800" algn="l" defTabSz="457200" rtl="0" fontAlgn="base">
        <a:spcBef>
          <a:spcPct val="0"/>
        </a:spcBef>
        <a:spcAft>
          <a:spcPct val="0"/>
        </a:spcAft>
        <a:defRPr sz="2800" b="1">
          <a:solidFill>
            <a:srgbClr val="CC040A"/>
          </a:solidFill>
          <a:latin typeface="Garamond" pitchFamily="18" charset="0"/>
          <a:ea typeface="Garamond" pitchFamily="18" charset="0"/>
          <a:cs typeface="Garamond" pitchFamily="18" charset="0"/>
        </a:defRPr>
      </a:lvl9pPr>
    </p:titleStyle>
    <p:bodyStyle>
      <a:lvl1pPr algn="l" defTabSz="457200" rtl="0" eaLnBrk="0" fontAlgn="base" hangingPunct="0">
        <a:spcBef>
          <a:spcPct val="20000"/>
        </a:spcBef>
        <a:spcAft>
          <a:spcPct val="0"/>
        </a:spcAft>
        <a:buFont typeface="Arial" charset="0"/>
        <a:defRPr sz="2400" kern="1200">
          <a:solidFill>
            <a:schemeClr val="tx1"/>
          </a:solidFill>
          <a:latin typeface="+mj-lt"/>
          <a:ea typeface="Verdana" panose="020B0604030504040204" pitchFamily="34" charset="0"/>
          <a:cs typeface="Verdana" panose="020B0604030504040204" pitchFamily="34" charset="0"/>
        </a:defRPr>
      </a:lvl1pPr>
      <a:lvl2pPr marL="914400" indent="-457200" algn="l" defTabSz="457200" rtl="0" eaLnBrk="0" fontAlgn="base" hangingPunct="0">
        <a:spcBef>
          <a:spcPct val="20000"/>
        </a:spcBef>
        <a:spcAft>
          <a:spcPct val="0"/>
        </a:spcAft>
        <a:buFont typeface="Arial" charset="0"/>
        <a:buChar char="•"/>
        <a:defRPr sz="2000" kern="1200">
          <a:solidFill>
            <a:schemeClr val="tx1"/>
          </a:solidFill>
          <a:latin typeface="+mj-lt"/>
          <a:ea typeface="Verdana" panose="020B0604030504040204" pitchFamily="34" charset="0"/>
          <a:cs typeface="Verdana" panose="020B0604030504040204" pitchFamily="34" charset="0"/>
        </a:defRPr>
      </a:lvl2pPr>
      <a:lvl3pPr marL="1257300" indent="-342900" algn="l" defTabSz="457200" rtl="0" eaLnBrk="0" fontAlgn="base" hangingPunct="0">
        <a:spcBef>
          <a:spcPct val="20000"/>
        </a:spcBef>
        <a:spcAft>
          <a:spcPct val="0"/>
        </a:spcAft>
        <a:buFont typeface="Calibri" panose="020F0502020204030204" pitchFamily="34" charset="0"/>
        <a:buChar char="‐"/>
        <a:defRPr kern="1200">
          <a:solidFill>
            <a:schemeClr val="tx1"/>
          </a:solidFill>
          <a:latin typeface="+mj-lt"/>
          <a:ea typeface="Verdana" panose="020B0604030504040204" pitchFamily="34" charset="0"/>
          <a:cs typeface="Verdana" panose="020B0604030504040204"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aramond"/>
          <a:ea typeface="Garamond" pitchFamily="18" charset="0"/>
          <a:cs typeface="Garamond"/>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aramond"/>
          <a:ea typeface="Garamond" pitchFamily="18" charset="0"/>
          <a:cs typeface="Garamo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5.xml"/><Relationship Id="rId7"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5.jpeg"/><Relationship Id="rId4" Type="http://schemas.openxmlformats.org/officeDocument/2006/relationships/tags" Target="../tags/tag6.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23.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25.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27.xml"/><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notesSlide" Target="../notesSlides/notesSlide28.xml"/><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32.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33.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34.xml"/><Relationship Id="rId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35.xml"/><Relationship Id="rId4"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36.xml"/><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37.xm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38.xml"/><Relationship Id="rId4"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39.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notesSlide" Target="../notesSlides/notesSlide40.xml"/><Relationship Id="rId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41.xml"/><Relationship Id="rId4"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42.xml"/><Relationship Id="rId4"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43.xml"/><Relationship Id="rId4"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notesSlide" Target="../notesSlides/notesSlide44.xml"/><Relationship Id="rId4"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notesSlide" Target="../notesSlides/notesSlide45.xml"/><Relationship Id="rId4"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46.xml"/><Relationship Id="rId4"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47.xml"/><Relationship Id="rId4"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notesSlide" Target="../notesSlides/notesSlide48.xml"/><Relationship Id="rId4"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notesSlide" Target="../notesSlides/notesSlide49.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notesSlide" Target="../notesSlides/notesSlide50.xml"/><Relationship Id="rId4"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notesSlide" Target="../notesSlides/notesSlide51.xml"/><Relationship Id="rId4"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notesSlide" Target="../notesSlides/notesSlide52.xml"/><Relationship Id="rId4"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notesSlide" Target="../notesSlides/notesSlide53.xml"/><Relationship Id="rId4"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notesSlide" Target="../notesSlides/notesSlide54.xml"/><Relationship Id="rId4"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notesSlide" Target="../notesSlides/notesSlide56.xml"/><Relationship Id="rId4"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custDataLst>
              <p:tags r:id="rId1"/>
            </p:custDataLst>
          </p:nvPr>
        </p:nvSpPr>
        <p:spPr>
          <a:xfrm>
            <a:off x="2590800" y="5410200"/>
            <a:ext cx="6465888" cy="1058863"/>
          </a:xfrm>
          <a:prstGeom prst="rect">
            <a:avLst/>
          </a:prstGeom>
        </p:spPr>
        <p:txBody>
          <a:bodyPr/>
          <a:lstStyle/>
          <a:p>
            <a:pPr algn="r" eaLnBrk="1" fontAlgn="auto" hangingPunct="1">
              <a:spcAft>
                <a:spcPts val="0"/>
              </a:spcAft>
              <a:buFont typeface="Arial"/>
              <a:buNone/>
              <a:defRPr/>
            </a:pPr>
            <a:r>
              <a:rPr lang="en-US" sz="2400" noProof="1" smtClean="0">
                <a:latin typeface="+mj-lt"/>
                <a:ea typeface="+mn-ea"/>
              </a:rPr>
              <a:t>L’accès à l’information à un carrefour : </a:t>
            </a:r>
            <a:r>
              <a:rPr lang="en-US" sz="1800" noProof="1" smtClean="0">
                <a:latin typeface="+mj-lt"/>
                <a:ea typeface="+mn-ea"/>
              </a:rPr>
              <a:t>CONSÉQUENCES de l’affaire du registre des armes d’épaule</a:t>
            </a:r>
          </a:p>
          <a:p>
            <a:pPr algn="r" eaLnBrk="1" fontAlgn="auto" hangingPunct="1">
              <a:spcAft>
                <a:spcPts val="0"/>
              </a:spcAft>
              <a:buFont typeface="Arial"/>
              <a:buNone/>
              <a:defRPr/>
            </a:pPr>
            <a:r>
              <a:rPr lang="en-US" sz="1800" b="0" noProof="1" smtClean="0">
                <a:latin typeface="+mn-lt"/>
                <a:ea typeface="+mn-ea"/>
              </a:rPr>
              <a:t>8 novembre 2016</a:t>
            </a:r>
          </a:p>
          <a:p>
            <a:pPr eaLnBrk="1" fontAlgn="auto" hangingPunct="1">
              <a:spcAft>
                <a:spcPts val="0"/>
              </a:spcAft>
              <a:buFont typeface="Arial"/>
              <a:buNone/>
              <a:defRPr/>
            </a:pPr>
            <a:r>
              <a:rPr lang="en-US" sz="2200" noProof="1" smtClean="0">
                <a:solidFill>
                  <a:srgbClr val="921222"/>
                </a:solidFill>
                <a:ea typeface="+mn-ea"/>
              </a:rPr>
              <a:t> </a:t>
            </a:r>
            <a:endParaRPr lang="en-US" sz="2200" noProof="1">
              <a:solidFill>
                <a:srgbClr val="921222"/>
              </a:solidFill>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1"/>
            <a:ext cx="7924800" cy="734532"/>
          </a:xfrm>
        </p:spPr>
        <p:txBody>
          <a:bodyPr/>
          <a:lstStyle/>
          <a:p>
            <a:r>
              <a:rPr lang="en-US" noProof="1" smtClean="0"/>
              <a:t>Le droit à l’information au Canada </a:t>
            </a:r>
            <a:r>
              <a:rPr lang="en-US" sz="2400" noProof="1" smtClean="0"/>
              <a:t>(suite)</a:t>
            </a:r>
            <a:endParaRPr lang="en-US" sz="2400" noProof="1"/>
          </a:p>
        </p:txBody>
      </p:sp>
      <p:sp>
        <p:nvSpPr>
          <p:cNvPr id="3" name="Content Placeholder 2"/>
          <p:cNvSpPr>
            <a:spLocks noGrp="1"/>
          </p:cNvSpPr>
          <p:nvPr>
            <p:ph idx="1"/>
            <p:custDataLst>
              <p:tags r:id="rId2"/>
            </p:custDataLst>
          </p:nvPr>
        </p:nvSpPr>
        <p:spPr>
          <a:xfrm>
            <a:off x="762000" y="1648933"/>
            <a:ext cx="7924800" cy="4370867"/>
          </a:xfrm>
        </p:spPr>
        <p:txBody>
          <a:bodyPr/>
          <a:lstStyle/>
          <a:p>
            <a:pPr algn="just">
              <a:spcBef>
                <a:spcPts val="600"/>
              </a:spcBef>
              <a:spcAft>
                <a:spcPts val="600"/>
              </a:spcAft>
            </a:pPr>
            <a:r>
              <a:rPr lang="en-US" sz="2000" noProof="1" smtClean="0"/>
              <a:t>La Loi confère à la commissaire des pouvoirs d’enquête élargis :</a:t>
            </a:r>
          </a:p>
          <a:p>
            <a:pPr marL="342900" lvl="0" indent="-342900" algn="just">
              <a:spcBef>
                <a:spcPts val="600"/>
              </a:spcBef>
              <a:spcAft>
                <a:spcPts val="600"/>
              </a:spcAft>
              <a:buFont typeface="Arial" panose="020B0604020202020204" pitchFamily="34" charset="0"/>
              <a:buChar char="•"/>
            </a:pPr>
            <a:r>
              <a:rPr lang="en-US" sz="2000" noProof="1" smtClean="0"/>
              <a:t>la commissaire peut établir la procédure à suivre dans le cadre de l’examen de plaintes en vertu de la Loi (art. 34);</a:t>
            </a:r>
          </a:p>
          <a:p>
            <a:pPr marL="342900" lvl="0" indent="-342900" algn="just">
              <a:spcBef>
                <a:spcPts val="600"/>
              </a:spcBef>
              <a:spcAft>
                <a:spcPts val="600"/>
              </a:spcAft>
              <a:buFont typeface="Arial" panose="020B0604020202020204" pitchFamily="34" charset="0"/>
              <a:buChar char="•"/>
            </a:pPr>
            <a:r>
              <a:rPr lang="en-US" sz="2000" noProof="1" smtClean="0"/>
              <a:t>la commissaire a non seulement le pouvoir d’assigner et de contraindre des témoins à comparaître devant elle pour témoigner sous serment, mais aussi de les contraindre à produire des pièces documentaires et matérielles; elle exerce ces pouvoirs de la même façon et dans la même mesure qu’une cour supérieure d’archives (alinéa 36(1)(a));</a:t>
            </a:r>
          </a:p>
          <a:p>
            <a:pPr marL="342900" lvl="0" indent="-342900" algn="just">
              <a:spcBef>
                <a:spcPts val="600"/>
              </a:spcBef>
              <a:spcAft>
                <a:spcPts val="600"/>
              </a:spcAft>
              <a:buFont typeface="Arial" panose="020B0604020202020204" pitchFamily="34" charset="0"/>
              <a:buChar char="•"/>
            </a:pPr>
            <a:r>
              <a:rPr lang="en-US" sz="2000" noProof="1" smtClean="0"/>
              <a:t>au cours d’une enquête, la commissaire a accès à tous les documents auxquels la LAI s’applique; elle peut exercer ce pouvoir nonobstant toute autre loi fédérale et toute immunité reconnue par le droit de la preuve (par. 36(2)).</a:t>
            </a:r>
          </a:p>
          <a:p>
            <a:pPr lvl="0"/>
            <a:endParaRPr lang="en-US" sz="2000" noProof="1" smtClean="0"/>
          </a:p>
          <a:p>
            <a:pPr algn="just">
              <a:spcBef>
                <a:spcPts val="600"/>
              </a:spcBef>
              <a:spcAft>
                <a:spcPts val="600"/>
              </a:spcAft>
            </a:pPr>
            <a:endParaRPr lang="en-US" sz="2000" noProof="1" smtClean="0"/>
          </a:p>
          <a:p>
            <a:pPr lvl="0" algn="just">
              <a:spcBef>
                <a:spcPts val="600"/>
              </a:spcBef>
              <a:spcAft>
                <a:spcPts val="600"/>
              </a:spcAft>
            </a:pPr>
            <a:endParaRPr lang="en-US" noProof="1" smtClean="0"/>
          </a:p>
          <a:p>
            <a:pPr lvl="0" algn="just">
              <a:spcBef>
                <a:spcPts val="600"/>
              </a:spcBef>
              <a:spcAft>
                <a:spcPts val="600"/>
              </a:spcAft>
            </a:pPr>
            <a:endParaRPr lang="en-US" noProof="1" smtClean="0"/>
          </a:p>
          <a:p>
            <a:endParaRPr lang="en-US" sz="16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10</a:t>
            </a:fld>
            <a:endParaRPr lang="fr-FR" dirty="0"/>
          </a:p>
        </p:txBody>
      </p:sp>
    </p:spTree>
    <p:extLst>
      <p:ext uri="{BB962C8B-B14F-4D97-AF65-F5344CB8AC3E}">
        <p14:creationId xmlns="" xmlns:p14="http://schemas.microsoft.com/office/powerpoint/2010/main" val="2358999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0"/>
            <a:ext cx="7924800" cy="1066799"/>
          </a:xfrm>
        </p:spPr>
        <p:txBody>
          <a:bodyPr/>
          <a:lstStyle/>
          <a:p>
            <a:r>
              <a:rPr lang="en-US" noProof="1" smtClean="0"/>
              <a:t>Le droit à l’information au Canada</a:t>
            </a:r>
            <a:r>
              <a:rPr lang="en-US" i="1" noProof="1" smtClean="0"/>
              <a:t> </a:t>
            </a:r>
            <a:r>
              <a:rPr lang="en-US" sz="2400" noProof="1" smtClean="0"/>
              <a:t>(suite)</a:t>
            </a:r>
            <a:endParaRPr lang="en-US" sz="2400" noProof="1"/>
          </a:p>
        </p:txBody>
      </p:sp>
      <p:sp>
        <p:nvSpPr>
          <p:cNvPr id="3" name="Content Placeholder 2"/>
          <p:cNvSpPr>
            <a:spLocks noGrp="1"/>
          </p:cNvSpPr>
          <p:nvPr>
            <p:ph idx="1"/>
            <p:custDataLst>
              <p:tags r:id="rId2"/>
            </p:custDataLst>
          </p:nvPr>
        </p:nvSpPr>
        <p:spPr>
          <a:xfrm>
            <a:off x="762000" y="1981200"/>
            <a:ext cx="7924800" cy="4038600"/>
          </a:xfrm>
        </p:spPr>
        <p:txBody>
          <a:bodyPr/>
          <a:lstStyle/>
          <a:p>
            <a:pPr algn="just">
              <a:spcBef>
                <a:spcPts val="600"/>
              </a:spcBef>
              <a:spcAft>
                <a:spcPts val="600"/>
              </a:spcAft>
            </a:pPr>
            <a:r>
              <a:rPr lang="en-US" sz="2200" noProof="1" smtClean="0"/>
              <a:t>La LAI prévoit deux niveaux d’examen indépendant – le Commissariat à l’information exécute le premier niveau d’examen en analysant les plaintes déposées en vertu de la Loi; le deuxième niveau d’examen indépendant est exécuté par la Cour fédérale.</a:t>
            </a:r>
          </a:p>
          <a:p>
            <a:pPr algn="just">
              <a:spcBef>
                <a:spcPts val="600"/>
              </a:spcBef>
              <a:spcAft>
                <a:spcPts val="600"/>
              </a:spcAft>
            </a:pPr>
            <a:r>
              <a:rPr lang="en-US" sz="2200" noProof="1" smtClean="0"/>
              <a:t>Lorsque la commissaire estime qu’une plainte est fondée, l’article 37 l’oblige à adresser au responsable de l’institution fédérale en question un rapport dans lequel elle présente ses conclusions et fait les recommandations qu’il juge indiquées.</a:t>
            </a:r>
          </a:p>
          <a:p>
            <a:pPr lvl="0" algn="just">
              <a:spcBef>
                <a:spcPts val="600"/>
              </a:spcBef>
              <a:spcAft>
                <a:spcPts val="600"/>
              </a:spcAft>
            </a:pPr>
            <a:r>
              <a:rPr lang="en-US" sz="2200" noProof="1" smtClean="0"/>
              <a:t>Les institutions fédérales ne sont pas liées par ces recommandations. </a:t>
            </a:r>
          </a:p>
          <a:p>
            <a:pPr algn="just">
              <a:spcBef>
                <a:spcPts val="600"/>
              </a:spcBef>
              <a:spcAft>
                <a:spcPts val="600"/>
              </a:spcAft>
            </a:pPr>
            <a:endParaRPr lang="en-US" sz="2000" noProof="1" smtClean="0"/>
          </a:p>
          <a:p>
            <a:pPr algn="just">
              <a:spcBef>
                <a:spcPts val="600"/>
              </a:spcBef>
              <a:spcAft>
                <a:spcPts val="600"/>
              </a:spcAft>
            </a:pPr>
            <a:endParaRPr lang="en-US" sz="2000" noProof="1" smtClean="0"/>
          </a:p>
          <a:p>
            <a:pPr lvl="0" algn="just">
              <a:spcBef>
                <a:spcPts val="600"/>
              </a:spcBef>
              <a:spcAft>
                <a:spcPts val="600"/>
              </a:spcAft>
            </a:pPr>
            <a:endParaRPr lang="en-US" noProof="1" smtClean="0"/>
          </a:p>
          <a:p>
            <a:pPr lvl="0" algn="just">
              <a:spcBef>
                <a:spcPts val="600"/>
              </a:spcBef>
              <a:spcAft>
                <a:spcPts val="600"/>
              </a:spcAft>
            </a:pPr>
            <a:endParaRPr lang="en-US" noProof="1" smtClean="0"/>
          </a:p>
          <a:p>
            <a:endParaRPr lang="en-US" sz="16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11</a:t>
            </a:fld>
            <a:endParaRPr lang="fr-FR" dirty="0"/>
          </a:p>
        </p:txBody>
      </p:sp>
    </p:spTree>
    <p:extLst>
      <p:ext uri="{BB962C8B-B14F-4D97-AF65-F5344CB8AC3E}">
        <p14:creationId xmlns="" xmlns:p14="http://schemas.microsoft.com/office/powerpoint/2010/main" val="778771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1"/>
            <a:ext cx="7924800" cy="609600"/>
          </a:xfrm>
        </p:spPr>
        <p:txBody>
          <a:bodyPr/>
          <a:lstStyle/>
          <a:p>
            <a:r>
              <a:rPr lang="en-US" noProof="1" smtClean="0"/>
              <a:t>Le droit à l’information au Canada</a:t>
            </a:r>
            <a:r>
              <a:rPr lang="en-US" i="1" noProof="1" smtClean="0"/>
              <a:t> </a:t>
            </a:r>
            <a:r>
              <a:rPr lang="en-US" sz="2400" noProof="1" smtClean="0"/>
              <a:t>(suite)</a:t>
            </a:r>
            <a:endParaRPr lang="en-US" sz="2400" noProof="1"/>
          </a:p>
        </p:txBody>
      </p:sp>
      <p:sp>
        <p:nvSpPr>
          <p:cNvPr id="3" name="Content Placeholder 2"/>
          <p:cNvSpPr>
            <a:spLocks noGrp="1"/>
          </p:cNvSpPr>
          <p:nvPr>
            <p:ph idx="1"/>
            <p:custDataLst>
              <p:tags r:id="rId2"/>
            </p:custDataLst>
          </p:nvPr>
        </p:nvSpPr>
        <p:spPr>
          <a:xfrm>
            <a:off x="762000" y="1524000"/>
            <a:ext cx="7924800" cy="4495800"/>
          </a:xfrm>
        </p:spPr>
        <p:txBody>
          <a:bodyPr/>
          <a:lstStyle/>
          <a:p>
            <a:pPr lvl="0" algn="just">
              <a:spcBef>
                <a:spcPts val="600"/>
              </a:spcBef>
              <a:spcAft>
                <a:spcPts val="600"/>
              </a:spcAft>
            </a:pPr>
            <a:r>
              <a:rPr lang="en-US" sz="2000" noProof="1" smtClean="0"/>
              <a:t>Lorsque le responsable d’une institution refuse de donner accès à un document demandé, la Loi autorise l’auteur de la plainte à exercer un recours en révision judiciaire devant la Cour fédérale (par. 37(5)/art. 41).</a:t>
            </a:r>
          </a:p>
          <a:p>
            <a:pPr lvl="0" algn="just">
              <a:spcBef>
                <a:spcPts val="600"/>
              </a:spcBef>
              <a:spcAft>
                <a:spcPts val="600"/>
              </a:spcAft>
            </a:pPr>
            <a:r>
              <a:rPr lang="en-US" sz="2000" noProof="1" smtClean="0"/>
              <a:t>La révision judiciaire ne vise pas l’enquête de la commissaire, mais plutôt la décision du responsable de l’institution de refuser l’accès aux documents demandés.</a:t>
            </a:r>
          </a:p>
          <a:p>
            <a:pPr lvl="0" algn="just">
              <a:spcBef>
                <a:spcPts val="600"/>
              </a:spcBef>
              <a:spcAft>
                <a:spcPts val="600"/>
              </a:spcAft>
            </a:pPr>
            <a:r>
              <a:rPr lang="en-US" sz="2000" noProof="1" smtClean="0"/>
              <a:t>Dans ces circonstances, la Loi autorise la commissaire à comparaître au nom de l’auteur d’une plainte (alinéa 42(1)(b)) ou à comparaître de son propre chef comme partie à l’instance (alinéa 42(1)(c)).</a:t>
            </a:r>
          </a:p>
          <a:p>
            <a:pPr lvl="0" algn="just">
              <a:spcBef>
                <a:spcPts val="600"/>
              </a:spcBef>
              <a:spcAft>
                <a:spcPts val="600"/>
              </a:spcAft>
            </a:pPr>
            <a:r>
              <a:rPr lang="en-US" sz="2000" noProof="1" smtClean="0"/>
              <a:t>La Loi autorise aussi la commissaire à exercer le recours en révision judiciaire avec le consentement de l’auteur de la plainte (alinéa 42(1)(a)); le cas échéant, l’auteur de la plainte peut comparaître comme partie à l’instance (par. 42(2)).</a:t>
            </a:r>
          </a:p>
          <a:p>
            <a:pPr algn="just">
              <a:spcBef>
                <a:spcPts val="600"/>
              </a:spcBef>
              <a:spcAft>
                <a:spcPts val="600"/>
              </a:spcAft>
            </a:pPr>
            <a:endParaRPr lang="en-US" sz="2000" noProof="1" smtClean="0"/>
          </a:p>
          <a:p>
            <a:pPr lvl="0" algn="just">
              <a:spcBef>
                <a:spcPts val="600"/>
              </a:spcBef>
              <a:spcAft>
                <a:spcPts val="600"/>
              </a:spcAft>
            </a:pPr>
            <a:endParaRPr lang="en-US" noProof="1" smtClean="0"/>
          </a:p>
          <a:p>
            <a:pPr lvl="0" algn="just">
              <a:spcBef>
                <a:spcPts val="600"/>
              </a:spcBef>
              <a:spcAft>
                <a:spcPts val="600"/>
              </a:spcAft>
            </a:pPr>
            <a:endParaRPr lang="en-US" noProof="1" smtClean="0"/>
          </a:p>
          <a:p>
            <a:endParaRPr lang="en-US" sz="16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12</a:t>
            </a:fld>
            <a:endParaRPr lang="fr-FR" dirty="0"/>
          </a:p>
        </p:txBody>
      </p:sp>
    </p:spTree>
    <p:extLst>
      <p:ext uri="{BB962C8B-B14F-4D97-AF65-F5344CB8AC3E}">
        <p14:creationId xmlns="" xmlns:p14="http://schemas.microsoft.com/office/powerpoint/2010/main" val="2736716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838201"/>
            <a:ext cx="7924800" cy="609599"/>
          </a:xfrm>
        </p:spPr>
        <p:txBody>
          <a:bodyPr/>
          <a:lstStyle/>
          <a:p>
            <a:r>
              <a:rPr lang="en-US" noProof="1" smtClean="0"/>
              <a:t>Le droit à l’information au Canada</a:t>
            </a:r>
            <a:r>
              <a:rPr lang="en-US" i="1" noProof="1" smtClean="0"/>
              <a:t> </a:t>
            </a:r>
            <a:r>
              <a:rPr lang="en-US" sz="2400" noProof="1" smtClean="0"/>
              <a:t>(suite)</a:t>
            </a:r>
            <a:endParaRPr lang="en-US" sz="2400" noProof="1"/>
          </a:p>
        </p:txBody>
      </p:sp>
      <p:sp>
        <p:nvSpPr>
          <p:cNvPr id="3" name="Content Placeholder 2"/>
          <p:cNvSpPr>
            <a:spLocks noGrp="1"/>
          </p:cNvSpPr>
          <p:nvPr>
            <p:ph idx="1"/>
            <p:custDataLst>
              <p:tags r:id="rId2"/>
            </p:custDataLst>
          </p:nvPr>
        </p:nvSpPr>
        <p:spPr>
          <a:xfrm>
            <a:off x="381000" y="1447800"/>
            <a:ext cx="8458200" cy="4572000"/>
          </a:xfrm>
        </p:spPr>
        <p:txBody>
          <a:bodyPr/>
          <a:lstStyle/>
          <a:p>
            <a:pPr lvl="0" algn="just">
              <a:spcBef>
                <a:spcPts val="600"/>
              </a:spcBef>
              <a:spcAft>
                <a:spcPts val="600"/>
              </a:spcAft>
            </a:pPr>
            <a:r>
              <a:rPr lang="en-US" sz="1850" noProof="1" smtClean="0"/>
              <a:t>La LAI renferme des dispositions qui créent deux infractions distinctes :</a:t>
            </a:r>
          </a:p>
          <a:p>
            <a:pPr marL="342900" lvl="0" indent="-342900" algn="just">
              <a:spcBef>
                <a:spcPts val="600"/>
              </a:spcBef>
              <a:spcAft>
                <a:spcPts val="600"/>
              </a:spcAft>
              <a:buFont typeface="Arial" panose="020B0604020202020204" pitchFamily="34" charset="0"/>
              <a:buChar char="•"/>
            </a:pPr>
            <a:r>
              <a:rPr lang="en-US" sz="1850" noProof="1" smtClean="0"/>
              <a:t>l’article 67 interdit d’entraver l’action de la commissaire dans l’exercice des pouvoirs et fonctions que la LAI lui confère et en fait une infraction passible, sur déclaration de culpabilité par procédure sommaire, d’une amende maximale de 1 000 $;</a:t>
            </a:r>
          </a:p>
          <a:p>
            <a:pPr marL="342900" lvl="0" indent="-342900" algn="just">
              <a:spcBef>
                <a:spcPts val="600"/>
              </a:spcBef>
              <a:spcAft>
                <a:spcPts val="600"/>
              </a:spcAft>
              <a:buFont typeface="Arial" panose="020B0604020202020204" pitchFamily="34" charset="0"/>
              <a:buChar char="•"/>
            </a:pPr>
            <a:r>
              <a:rPr lang="en-US" sz="1850" noProof="1" smtClean="0"/>
              <a:t>l’article 67.1 interdit de détruire, tronquer, modifier, falsifier ou cacher un document ou d’ordonner, proposer, conseiller ou amener une autre personne à commettre l’un de ces actes interdits dans l’intention d’entraver le droit d’accès prévu à la Loi.</a:t>
            </a:r>
          </a:p>
          <a:p>
            <a:pPr lvl="0" algn="just">
              <a:spcBef>
                <a:spcPts val="600"/>
              </a:spcBef>
              <a:spcAft>
                <a:spcPts val="600"/>
              </a:spcAft>
            </a:pPr>
            <a:r>
              <a:rPr lang="en-US" sz="1850" noProof="1" smtClean="0"/>
              <a:t>L’infraction prévue à l’article 67.1 peut être jugée comme un acte criminel passible d’un emprisonnement maximal de deux ans et d’une amende maximale de dix mille dollars, ou de l’une de ces peines, ou comme une infraction punissable sur déclaration de culpabilité par procédure sommaire et passible d’un emprisonnement maximal de six mois et d’une amende maximale de cinq mille dollars, ou de l’une de ces peines.</a:t>
            </a:r>
            <a:endParaRPr lang="en-US" sz="185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13</a:t>
            </a:fld>
            <a:endParaRPr lang="fr-FR" dirty="0"/>
          </a:p>
        </p:txBody>
      </p:sp>
    </p:spTree>
    <p:extLst>
      <p:ext uri="{BB962C8B-B14F-4D97-AF65-F5344CB8AC3E}">
        <p14:creationId xmlns="" xmlns:p14="http://schemas.microsoft.com/office/powerpoint/2010/main" val="1864037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993273"/>
            <a:ext cx="8763000" cy="454527"/>
          </a:xfrm>
        </p:spPr>
        <p:txBody>
          <a:bodyPr/>
          <a:lstStyle/>
          <a:p>
            <a:r>
              <a:rPr lang="en-US" sz="2900" noProof="1" smtClean="0"/>
              <a:t>Reconnaissance internationale du droit à l’information</a:t>
            </a:r>
            <a:endParaRPr lang="en-US" sz="2900" noProof="1"/>
          </a:p>
        </p:txBody>
      </p:sp>
      <p:sp>
        <p:nvSpPr>
          <p:cNvPr id="3" name="Content Placeholder 2"/>
          <p:cNvSpPr>
            <a:spLocks noGrp="1"/>
          </p:cNvSpPr>
          <p:nvPr>
            <p:ph idx="1"/>
            <p:custDataLst>
              <p:tags r:id="rId2"/>
            </p:custDataLst>
          </p:nvPr>
        </p:nvSpPr>
        <p:spPr>
          <a:xfrm>
            <a:off x="762000" y="1600200"/>
            <a:ext cx="7543800" cy="4419600"/>
          </a:xfrm>
        </p:spPr>
        <p:txBody>
          <a:bodyPr/>
          <a:lstStyle/>
          <a:p>
            <a:pPr marL="342900" indent="-342900">
              <a:spcBef>
                <a:spcPts val="600"/>
              </a:spcBef>
              <a:spcAft>
                <a:spcPts val="600"/>
              </a:spcAft>
            </a:pPr>
            <a:r>
              <a:rPr lang="en-US" noProof="1" smtClean="0"/>
              <a:t>Textes de loi internationaux</a:t>
            </a:r>
          </a:p>
          <a:p>
            <a:pPr marL="1257300" lvl="1" indent="-342900">
              <a:spcBef>
                <a:spcPts val="600"/>
              </a:spcBef>
              <a:spcAft>
                <a:spcPts val="600"/>
              </a:spcAft>
              <a:buFont typeface="Arial"/>
              <a:buChar char="•"/>
            </a:pPr>
            <a:r>
              <a:rPr lang="en-US" i="1" noProof="1" smtClean="0"/>
              <a:t>Déclaration universelle des droits de l'homme </a:t>
            </a:r>
            <a:r>
              <a:rPr lang="en-US" noProof="1" smtClean="0"/>
              <a:t>(article 19)</a:t>
            </a:r>
          </a:p>
          <a:p>
            <a:pPr marL="1257300" lvl="1" indent="-342900">
              <a:spcBef>
                <a:spcPts val="600"/>
              </a:spcBef>
              <a:spcAft>
                <a:spcPts val="600"/>
              </a:spcAft>
              <a:buFont typeface="Arial"/>
              <a:buChar char="•"/>
            </a:pPr>
            <a:r>
              <a:rPr lang="en-US" i="1" noProof="1" smtClean="0"/>
              <a:t>Pacte international relatif aux droits civils et politiques </a:t>
            </a:r>
            <a:r>
              <a:rPr lang="en-US" noProof="1" smtClean="0"/>
              <a:t>(article 19)</a:t>
            </a:r>
          </a:p>
          <a:p>
            <a:pPr marL="342900" indent="-342900">
              <a:spcBef>
                <a:spcPts val="600"/>
              </a:spcBef>
              <a:spcAft>
                <a:spcPts val="600"/>
              </a:spcAft>
            </a:pPr>
            <a:r>
              <a:rPr lang="en-US" noProof="1" smtClean="0"/>
              <a:t>Textes de loi internationaux (régionaux)</a:t>
            </a:r>
          </a:p>
          <a:p>
            <a:pPr marL="1257300" lvl="1" indent="-342900">
              <a:spcBef>
                <a:spcPts val="600"/>
              </a:spcBef>
              <a:spcAft>
                <a:spcPts val="600"/>
              </a:spcAft>
              <a:buFont typeface="Arial"/>
              <a:buChar char="•"/>
            </a:pPr>
            <a:r>
              <a:rPr lang="en-US" i="1" noProof="1" smtClean="0"/>
              <a:t>American Convention on Human Rights </a:t>
            </a:r>
            <a:r>
              <a:rPr lang="en-US" noProof="1" smtClean="0"/>
              <a:t>(article 13)</a:t>
            </a:r>
          </a:p>
          <a:p>
            <a:pPr marL="1257300" lvl="1" indent="-342900">
              <a:spcBef>
                <a:spcPts val="600"/>
              </a:spcBef>
              <a:spcAft>
                <a:spcPts val="600"/>
              </a:spcAft>
              <a:buFont typeface="Arial"/>
              <a:buChar char="•"/>
            </a:pPr>
            <a:r>
              <a:rPr lang="en-US" i="1" noProof="1" smtClean="0"/>
              <a:t>Convention européenne des droits de l'homme </a:t>
            </a:r>
            <a:r>
              <a:rPr lang="en-US" noProof="1" smtClean="0"/>
              <a:t>(article 10)</a:t>
            </a:r>
          </a:p>
          <a:p>
            <a:pPr marL="1257300" lvl="1" indent="-342900">
              <a:spcBef>
                <a:spcPts val="600"/>
              </a:spcBef>
              <a:spcAft>
                <a:spcPts val="600"/>
              </a:spcAft>
              <a:buFont typeface="Arial"/>
              <a:buChar char="•"/>
            </a:pPr>
            <a:r>
              <a:rPr lang="en-US" i="1" noProof="1" smtClean="0"/>
              <a:t>Charte africaine des droits de l'homme et des peuples </a:t>
            </a:r>
            <a:r>
              <a:rPr lang="en-US" noProof="1" smtClean="0"/>
              <a:t>(article 9)</a:t>
            </a:r>
          </a:p>
          <a:p>
            <a:pPr marL="342900" indent="-342900">
              <a:spcBef>
                <a:spcPts val="600"/>
              </a:spcBef>
              <a:spcAft>
                <a:spcPts val="600"/>
              </a:spcAft>
            </a:pPr>
            <a:r>
              <a:rPr lang="en-US" noProof="1" smtClean="0"/>
              <a:t>Interprétation des textes de loi internationaux</a:t>
            </a:r>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14</a:t>
            </a:fld>
            <a:endParaRPr lang="fr-FR" dirty="0"/>
          </a:p>
        </p:txBody>
      </p:sp>
    </p:spTree>
    <p:extLst>
      <p:ext uri="{BB962C8B-B14F-4D97-AF65-F5344CB8AC3E}">
        <p14:creationId xmlns="" xmlns:p14="http://schemas.microsoft.com/office/powerpoint/2010/main" val="931633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993273"/>
            <a:ext cx="8534400" cy="683127"/>
          </a:xfrm>
        </p:spPr>
        <p:txBody>
          <a:bodyPr/>
          <a:lstStyle/>
          <a:p>
            <a:r>
              <a:rPr lang="en-US" sz="2900" noProof="1" smtClean="0"/>
              <a:t>Reconnaissance internationale du droit à l’information</a:t>
            </a:r>
            <a:endParaRPr lang="en-US" sz="2900" noProof="1"/>
          </a:p>
        </p:txBody>
      </p:sp>
      <p:sp>
        <p:nvSpPr>
          <p:cNvPr id="3" name="Content Placeholder 2"/>
          <p:cNvSpPr>
            <a:spLocks noGrp="1"/>
          </p:cNvSpPr>
          <p:nvPr>
            <p:ph idx="1"/>
            <p:custDataLst>
              <p:tags r:id="rId2"/>
            </p:custDataLst>
          </p:nvPr>
        </p:nvSpPr>
        <p:spPr>
          <a:xfrm>
            <a:off x="457200" y="2057400"/>
            <a:ext cx="8229600" cy="3733800"/>
          </a:xfrm>
        </p:spPr>
        <p:txBody>
          <a:bodyPr/>
          <a:lstStyle/>
          <a:p>
            <a:pPr marL="342900" indent="-342900">
              <a:spcBef>
                <a:spcPts val="600"/>
              </a:spcBef>
              <a:spcAft>
                <a:spcPts val="600"/>
              </a:spcAft>
            </a:pPr>
            <a:r>
              <a:rPr lang="en-US" noProof="1" smtClean="0"/>
              <a:t>Protection constitutionnelle à l’extérieur du Canada </a:t>
            </a:r>
          </a:p>
          <a:p>
            <a:pPr marL="1257300" lvl="1" indent="-342900">
              <a:spcBef>
                <a:spcPts val="600"/>
              </a:spcBef>
              <a:spcAft>
                <a:spcPts val="600"/>
              </a:spcAft>
              <a:buFont typeface="Arial"/>
              <a:buChar char="•"/>
            </a:pPr>
            <a:r>
              <a:rPr lang="en-US" noProof="1" smtClean="0"/>
              <a:t>La protection du droit d’accès à l’information gouvernementale fait partie de la constitution de plus de 50 pays</a:t>
            </a:r>
          </a:p>
          <a:p>
            <a:pPr lvl="1" indent="0">
              <a:spcBef>
                <a:spcPts val="600"/>
              </a:spcBef>
              <a:spcAft>
                <a:spcPts val="600"/>
              </a:spcAft>
              <a:buNone/>
            </a:pPr>
            <a:r>
              <a:rPr lang="en-US" noProof="1" smtClean="0"/>
              <a:t>     (Right2Info.org)</a:t>
            </a:r>
          </a:p>
          <a:p>
            <a:pPr marL="342900" indent="-342900">
              <a:spcBef>
                <a:spcPts val="600"/>
              </a:spcBef>
              <a:spcAft>
                <a:spcPts val="600"/>
              </a:spcAft>
            </a:pPr>
            <a:endParaRPr lang="en-US" noProof="1" smtClean="0"/>
          </a:p>
          <a:p>
            <a:pPr marL="342900" indent="-342900">
              <a:spcBef>
                <a:spcPts val="600"/>
              </a:spcBef>
              <a:spcAft>
                <a:spcPts val="600"/>
              </a:spcAft>
            </a:pPr>
            <a:r>
              <a:rPr lang="en-US" noProof="1" smtClean="0"/>
              <a:t>Protection législative à l’extérieur du Canada</a:t>
            </a:r>
          </a:p>
          <a:p>
            <a:pPr marL="1257300" lvl="1" indent="-342900">
              <a:spcBef>
                <a:spcPts val="600"/>
              </a:spcBef>
              <a:spcAft>
                <a:spcPts val="600"/>
              </a:spcAft>
              <a:buFont typeface="Arial"/>
              <a:buChar char="•"/>
            </a:pPr>
            <a:r>
              <a:rPr lang="en-US" noProof="1" smtClean="0"/>
              <a:t>Plus de 100 pays se sont dotés d’une loi sur l’accès à l’information (Centre for Law and Democracy)</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15</a:t>
            </a:fld>
            <a:endParaRPr lang="fr-FR" dirty="0"/>
          </a:p>
        </p:txBody>
      </p:sp>
    </p:spTree>
    <p:extLst>
      <p:ext uri="{BB962C8B-B14F-4D97-AF65-F5344CB8AC3E}">
        <p14:creationId xmlns="" xmlns:p14="http://schemas.microsoft.com/office/powerpoint/2010/main" val="4190607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467600" cy="987928"/>
          </a:xfrm>
        </p:spPr>
        <p:txBody>
          <a:bodyPr/>
          <a:lstStyle/>
          <a:p>
            <a:r>
              <a:rPr lang="en-US" sz="2800" noProof="1" smtClean="0"/>
              <a:t>L’enquête sur le Registre des armes d’épaule</a:t>
            </a:r>
            <a:endParaRPr lang="en-US" sz="2800" noProof="1"/>
          </a:p>
        </p:txBody>
      </p:sp>
      <p:sp>
        <p:nvSpPr>
          <p:cNvPr id="3" name="Content Placeholder 2"/>
          <p:cNvSpPr>
            <a:spLocks noGrp="1"/>
          </p:cNvSpPr>
          <p:nvPr>
            <p:ph idx="1"/>
            <p:custDataLst>
              <p:tags r:id="rId2"/>
            </p:custDataLst>
          </p:nvPr>
        </p:nvSpPr>
        <p:spPr>
          <a:xfrm>
            <a:off x="762000" y="1828800"/>
            <a:ext cx="7467600" cy="4191000"/>
          </a:xfrm>
        </p:spPr>
        <p:txBody>
          <a:bodyPr/>
          <a:lstStyle/>
          <a:p>
            <a:pPr algn="just">
              <a:spcBef>
                <a:spcPts val="600"/>
              </a:spcBef>
              <a:spcAft>
                <a:spcPts val="600"/>
              </a:spcAft>
            </a:pPr>
            <a:r>
              <a:rPr lang="en-US" sz="1800" b="1" noProof="1" smtClean="0"/>
              <a:t>25 octobre 2011 : </a:t>
            </a:r>
            <a:r>
              <a:rPr lang="en-US" sz="1800" noProof="1" smtClean="0"/>
              <a:t>La </a:t>
            </a:r>
            <a:r>
              <a:rPr lang="en-US" sz="1800" i="1" noProof="1" smtClean="0"/>
              <a:t>Loi sur l’abolition du registre des armes d’épaule </a:t>
            </a:r>
            <a:r>
              <a:rPr lang="en-US" sz="1800" noProof="1" smtClean="0"/>
              <a:t>(LARA) est déposée au Parlement.  </a:t>
            </a:r>
          </a:p>
          <a:p>
            <a:pPr algn="just">
              <a:spcBef>
                <a:spcPts val="600"/>
              </a:spcBef>
              <a:spcAft>
                <a:spcPts val="600"/>
              </a:spcAft>
              <a:buFont typeface="Arial" pitchFamily="34" charset="0"/>
              <a:buChar char="•"/>
            </a:pPr>
            <a:r>
              <a:rPr lang="en-US" sz="1800" noProof="1" smtClean="0"/>
              <a:t> L’article 29 autorise la destruction de tous les documents concernant l’enregistrement des armes d’épaule.  </a:t>
            </a:r>
          </a:p>
          <a:p>
            <a:pPr algn="just">
              <a:spcBef>
                <a:spcPts val="600"/>
              </a:spcBef>
              <a:spcAft>
                <a:spcPts val="600"/>
              </a:spcAft>
              <a:buFont typeface="Arial" pitchFamily="34" charset="0"/>
              <a:buChar char="•"/>
            </a:pPr>
            <a:r>
              <a:rPr lang="en-US" sz="1800" noProof="1" smtClean="0"/>
              <a:t> Le paragraphe 29(3) exclut l’application de la </a:t>
            </a:r>
            <a:r>
              <a:rPr lang="en-US" sz="1800" i="1" noProof="1" smtClean="0"/>
              <a:t>Loi sur la Bibliothèque et les Archives du Canada</a:t>
            </a:r>
            <a:r>
              <a:rPr lang="en-US" sz="1800" noProof="1" smtClean="0"/>
              <a:t> et de la </a:t>
            </a:r>
            <a:r>
              <a:rPr lang="en-US" sz="1800" i="1" noProof="1" smtClean="0"/>
              <a:t>Loi sur la protection des renseignements personnels</a:t>
            </a:r>
            <a:r>
              <a:rPr lang="en-US" sz="1800" noProof="1" smtClean="0"/>
              <a:t> pour la destruction de ces documents, mais il ne dit rien concernant la </a:t>
            </a:r>
            <a:r>
              <a:rPr lang="en-US" sz="1800" i="1" noProof="1" smtClean="0"/>
              <a:t>Loi sur l’accès à l’information</a:t>
            </a:r>
            <a:r>
              <a:rPr lang="en-US" sz="1800" noProof="1" smtClean="0"/>
              <a:t>.</a:t>
            </a:r>
          </a:p>
          <a:p>
            <a:pPr algn="just">
              <a:spcBef>
                <a:spcPts val="600"/>
              </a:spcBef>
              <a:spcAft>
                <a:spcPts val="600"/>
              </a:spcAft>
            </a:pPr>
            <a:r>
              <a:rPr lang="en-US" sz="1800" b="1" noProof="1" smtClean="0"/>
              <a:t>27 mars 2012 :</a:t>
            </a:r>
            <a:r>
              <a:rPr lang="en-US" sz="1800" noProof="1" smtClean="0"/>
              <a:t> M. Bill Clennett présente une demande d’accès à l’information à la GRC visant tous les renseignements contenus dans le Registre des armes d’épaule.</a:t>
            </a:r>
          </a:p>
          <a:p>
            <a:pPr algn="just">
              <a:spcBef>
                <a:spcPts val="600"/>
              </a:spcBef>
              <a:spcAft>
                <a:spcPts val="600"/>
              </a:spcAft>
            </a:pPr>
            <a:r>
              <a:rPr lang="en-US" sz="1800" b="1" noProof="1" smtClean="0"/>
              <a:t>5 avril 2012 :</a:t>
            </a:r>
            <a:r>
              <a:rPr lang="en-US" sz="1800" noProof="1" smtClean="0"/>
              <a:t> La LARA obtient la sanction royale.</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16</a:t>
            </a:fld>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924800" cy="987927"/>
          </a:xfrm>
        </p:spPr>
        <p:txBody>
          <a:bodyPr/>
          <a:lstStyle/>
          <a:p>
            <a:r>
              <a:rPr lang="en-US" sz="2800" noProof="1" smtClean="0"/>
              <a:t>L’enquête sur le Registre des armes d’épaule </a:t>
            </a:r>
            <a:r>
              <a:rPr lang="en-US" sz="2000" noProof="1" smtClean="0"/>
              <a:t>(suite)</a:t>
            </a:r>
            <a:endParaRPr lang="en-US" sz="2000" noProof="1"/>
          </a:p>
        </p:txBody>
      </p:sp>
      <p:sp>
        <p:nvSpPr>
          <p:cNvPr id="3" name="Content Placeholder 2"/>
          <p:cNvSpPr>
            <a:spLocks noGrp="1"/>
          </p:cNvSpPr>
          <p:nvPr>
            <p:ph idx="1"/>
            <p:custDataLst>
              <p:tags r:id="rId2"/>
            </p:custDataLst>
          </p:nvPr>
        </p:nvSpPr>
        <p:spPr>
          <a:xfrm>
            <a:off x="762000" y="1981200"/>
            <a:ext cx="7543800" cy="4038600"/>
          </a:xfrm>
        </p:spPr>
        <p:txBody>
          <a:bodyPr/>
          <a:lstStyle/>
          <a:p>
            <a:pPr algn="just">
              <a:spcBef>
                <a:spcPts val="600"/>
              </a:spcBef>
              <a:spcAft>
                <a:spcPts val="600"/>
              </a:spcAft>
            </a:pPr>
            <a:r>
              <a:rPr lang="en-US" sz="1800" b="1" noProof="1" smtClean="0"/>
              <a:t>13 avril 2012 :</a:t>
            </a:r>
            <a:r>
              <a:rPr lang="en-US" sz="1800" noProof="1" smtClean="0"/>
              <a:t> La commissaire à l’information écrit au ministre de la Sécurité publique de l’époque, Vic Toews, pour lui rappeler que :</a:t>
            </a:r>
          </a:p>
          <a:p>
            <a:pPr algn="just">
              <a:spcBef>
                <a:spcPts val="600"/>
              </a:spcBef>
              <a:spcAft>
                <a:spcPts val="600"/>
              </a:spcAft>
              <a:buFont typeface="Arial" pitchFamily="34" charset="0"/>
              <a:buChar char="•"/>
            </a:pPr>
            <a:r>
              <a:rPr lang="en-US" sz="1800" noProof="1" smtClean="0"/>
              <a:t> tous les documents pertinents visés par une demande reçue avant l’entrée en vigueur de la LARA sont assujettis au droit d’accès;</a:t>
            </a:r>
          </a:p>
          <a:p>
            <a:pPr algn="just">
              <a:spcBef>
                <a:spcPts val="600"/>
              </a:spcBef>
              <a:spcAft>
                <a:spcPts val="600"/>
              </a:spcAft>
              <a:buFont typeface="Arial" pitchFamily="34" charset="0"/>
              <a:buChar char="•"/>
            </a:pPr>
            <a:r>
              <a:rPr lang="en-US" sz="1800" noProof="1" smtClean="0"/>
              <a:t> lesdits documents ne pourraient être détruits avant qu’une réponse ait été donnée à l’auteur de la demande et que toute enquête et instance judiciaire connexe ait été menée à terme.</a:t>
            </a:r>
            <a:endParaRPr lang="en-US" sz="1800" b="1" noProof="1" smtClean="0"/>
          </a:p>
          <a:p>
            <a:pPr algn="just">
              <a:spcBef>
                <a:spcPts val="600"/>
              </a:spcBef>
              <a:spcAft>
                <a:spcPts val="600"/>
              </a:spcAft>
            </a:pPr>
            <a:r>
              <a:rPr lang="en-US" sz="1800" b="1" noProof="1" smtClean="0"/>
              <a:t>2 mai 2012 :</a:t>
            </a:r>
            <a:r>
              <a:rPr lang="en-US" sz="1800" noProof="1" smtClean="0"/>
              <a:t> M. Toews confirme à la commissaire que « la GRC respectera le droit d’accès ».</a:t>
            </a:r>
          </a:p>
          <a:p>
            <a:pPr algn="just">
              <a:spcBef>
                <a:spcPts val="600"/>
              </a:spcBef>
              <a:spcAft>
                <a:spcPts val="600"/>
              </a:spcAft>
            </a:pPr>
            <a:r>
              <a:rPr lang="en-US" sz="1800" b="1" noProof="1" smtClean="0"/>
              <a:t>25 au 29 octobre 2012 :</a:t>
            </a:r>
            <a:r>
              <a:rPr lang="en-US" sz="1800" noProof="1" smtClean="0"/>
              <a:t> La GRC détruit les données du Registre des armes d’épaule pour toutes les provinces, sauf le Québec.</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17</a:t>
            </a:fld>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1"/>
            <a:ext cx="7924800" cy="380999"/>
          </a:xfrm>
        </p:spPr>
        <p:txBody>
          <a:bodyPr/>
          <a:lstStyle/>
          <a:p>
            <a:r>
              <a:rPr lang="en-US" sz="2800" noProof="1" smtClean="0"/>
              <a:t>L’enquête sur le Registre des armes d’épaule </a:t>
            </a:r>
            <a:r>
              <a:rPr lang="en-US" sz="2000" noProof="1" smtClean="0"/>
              <a:t>(suite)</a:t>
            </a:r>
            <a:endParaRPr lang="en-US" noProof="1"/>
          </a:p>
        </p:txBody>
      </p:sp>
      <p:sp>
        <p:nvSpPr>
          <p:cNvPr id="3" name="Content Placeholder 2"/>
          <p:cNvSpPr>
            <a:spLocks noGrp="1"/>
          </p:cNvSpPr>
          <p:nvPr>
            <p:ph idx="1"/>
            <p:custDataLst>
              <p:tags r:id="rId2"/>
            </p:custDataLst>
          </p:nvPr>
        </p:nvSpPr>
        <p:spPr>
          <a:xfrm>
            <a:off x="609600" y="1447800"/>
            <a:ext cx="7696200" cy="4572000"/>
          </a:xfrm>
        </p:spPr>
        <p:txBody>
          <a:bodyPr/>
          <a:lstStyle/>
          <a:p>
            <a:pPr algn="just">
              <a:spcBef>
                <a:spcPts val="600"/>
              </a:spcBef>
              <a:spcAft>
                <a:spcPts val="600"/>
              </a:spcAft>
            </a:pPr>
            <a:r>
              <a:rPr lang="en-US" sz="1800" b="1" noProof="1" smtClean="0"/>
              <a:t>11 janvier 2013 :</a:t>
            </a:r>
            <a:r>
              <a:rPr lang="en-US" sz="1800" noProof="1" smtClean="0"/>
              <a:t> La GRC répond à la demande d’accès à l’information de M. Clennett.</a:t>
            </a:r>
          </a:p>
          <a:p>
            <a:pPr algn="just">
              <a:spcBef>
                <a:spcPts val="600"/>
              </a:spcBef>
              <a:spcAft>
                <a:spcPts val="600"/>
              </a:spcAft>
            </a:pPr>
            <a:r>
              <a:rPr lang="en-US" sz="1800" b="1" noProof="1" smtClean="0"/>
              <a:t>1</a:t>
            </a:r>
            <a:r>
              <a:rPr lang="en-US" sz="1800" b="1" baseline="30000" noProof="1" smtClean="0"/>
              <a:t>er</a:t>
            </a:r>
            <a:r>
              <a:rPr lang="en-US" sz="1800" b="1" noProof="1" smtClean="0"/>
              <a:t> février 2013 :</a:t>
            </a:r>
            <a:r>
              <a:rPr lang="en-US" sz="1800" noProof="1" smtClean="0"/>
              <a:t> M. Clennett dépose une plainte auprès du Commissariat à l’information alléguant, entre autres choses, que la réponse de la GRC à sa demande est incomplète.</a:t>
            </a:r>
          </a:p>
          <a:p>
            <a:pPr algn="just">
              <a:spcBef>
                <a:spcPts val="600"/>
              </a:spcBef>
              <a:spcAft>
                <a:spcPts val="600"/>
              </a:spcAft>
            </a:pPr>
            <a:r>
              <a:rPr lang="en-US" sz="1800" b="1" noProof="1" smtClean="0"/>
              <a:t>26 mars 2015 :</a:t>
            </a:r>
            <a:r>
              <a:rPr lang="en-US" sz="1800" noProof="1" smtClean="0"/>
              <a:t> La commissaire communique les résultats de son enquête au ministre de la Sécurité de l’époque, Stephen Blaney, et recommande que les documents du Québec soient traités.</a:t>
            </a:r>
          </a:p>
          <a:p>
            <a:pPr algn="just">
              <a:spcBef>
                <a:spcPts val="600"/>
              </a:spcBef>
              <a:spcAft>
                <a:spcPts val="600"/>
              </a:spcAft>
            </a:pPr>
            <a:r>
              <a:rPr lang="en-US" sz="1800" noProof="1" smtClean="0"/>
              <a:t>Le même jour, elle communique au procureur général, à des fins d’enquête, des renseignements sur une entrave criminelle possible au droit d’accès du demandeur.</a:t>
            </a:r>
            <a:endParaRPr lang="en-US" sz="1800" b="1" noProof="1" smtClean="0"/>
          </a:p>
          <a:p>
            <a:pPr algn="just">
              <a:spcBef>
                <a:spcPts val="600"/>
              </a:spcBef>
              <a:spcAft>
                <a:spcPts val="600"/>
              </a:spcAft>
            </a:pPr>
            <a:r>
              <a:rPr lang="en-US" sz="1800" b="1" noProof="1" smtClean="0"/>
              <a:t>30 avril 2015 : </a:t>
            </a:r>
            <a:r>
              <a:rPr lang="en-US" sz="1800" noProof="1" smtClean="0"/>
              <a:t>Le ministre Blaney refuse de suivre les recommandations de la commissaire. Il réitère les assurances données préalablement qu’une copie de sauvegarde des autres documents pertinents du Québec serait préservée.</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18</a:t>
            </a:fld>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1"/>
            <a:ext cx="7620000" cy="381000"/>
          </a:xfrm>
        </p:spPr>
        <p:txBody>
          <a:bodyPr/>
          <a:lstStyle/>
          <a:p>
            <a:r>
              <a:rPr lang="en-US" sz="2800" noProof="1" smtClean="0"/>
              <a:t>L’enquête sur le Registre des armes d’épaule</a:t>
            </a:r>
            <a:r>
              <a:rPr lang="en-US" noProof="1" smtClean="0"/>
              <a:t> </a:t>
            </a:r>
            <a:r>
              <a:rPr lang="en-US" sz="2000" noProof="1" smtClean="0"/>
              <a:t>(suite)</a:t>
            </a:r>
            <a:endParaRPr lang="en-US" noProof="1"/>
          </a:p>
        </p:txBody>
      </p:sp>
      <p:sp>
        <p:nvSpPr>
          <p:cNvPr id="3" name="Content Placeholder 2"/>
          <p:cNvSpPr>
            <a:spLocks noGrp="1"/>
          </p:cNvSpPr>
          <p:nvPr>
            <p:ph idx="1"/>
            <p:custDataLst>
              <p:tags r:id="rId2"/>
            </p:custDataLst>
          </p:nvPr>
        </p:nvSpPr>
        <p:spPr>
          <a:xfrm>
            <a:off x="609600" y="1447800"/>
            <a:ext cx="8267700" cy="4572000"/>
          </a:xfrm>
        </p:spPr>
        <p:txBody>
          <a:bodyPr/>
          <a:lstStyle/>
          <a:p>
            <a:pPr algn="just">
              <a:spcBef>
                <a:spcPts val="600"/>
              </a:spcBef>
              <a:spcAft>
                <a:spcPts val="600"/>
              </a:spcAft>
            </a:pPr>
            <a:r>
              <a:rPr lang="en-US" sz="1600" b="1" noProof="1" smtClean="0"/>
              <a:t>6 mai 2015 : </a:t>
            </a:r>
            <a:r>
              <a:rPr lang="en-US" sz="1600" noProof="1" smtClean="0"/>
              <a:t>Le procureur général transmet les renseignements donnés par la commissaire au directeur des poursuites pénales (DPP) pour qu’il prenne les mesures qui s’imposent.</a:t>
            </a:r>
            <a:endParaRPr lang="en-US" sz="1600" b="1" noProof="1" smtClean="0"/>
          </a:p>
          <a:p>
            <a:pPr algn="just">
              <a:spcBef>
                <a:spcPts val="600"/>
              </a:spcBef>
              <a:spcAft>
                <a:spcPts val="600"/>
              </a:spcAft>
            </a:pPr>
            <a:r>
              <a:rPr lang="en-US" sz="1600" b="1" noProof="1" smtClean="0"/>
              <a:t>7 mai 2015 :</a:t>
            </a:r>
            <a:r>
              <a:rPr lang="en-US" sz="1600" noProof="1" smtClean="0"/>
              <a:t> Le gouvernement dépose la </a:t>
            </a:r>
            <a:r>
              <a:rPr lang="en-US" sz="1600" i="1" noProof="1" smtClean="0"/>
              <a:t>Loi no 1 sur le plan d’action économique de 2015 </a:t>
            </a:r>
            <a:r>
              <a:rPr lang="en-US" sz="1600" noProof="1" smtClean="0"/>
              <a:t>(projet de loi C‐59) au Parlement.  La section 18 de ce projet de loi omnibus renferme des modifications </a:t>
            </a:r>
            <a:r>
              <a:rPr lang="en-US" sz="1600" b="1" noProof="1" smtClean="0"/>
              <a:t>rétroactives</a:t>
            </a:r>
            <a:r>
              <a:rPr lang="en-US" sz="1600" noProof="1" smtClean="0"/>
              <a:t> de la LARA qui ont pour effet :</a:t>
            </a:r>
          </a:p>
          <a:p>
            <a:pPr marL="342900" indent="-342900" algn="just">
              <a:spcBef>
                <a:spcPts val="0"/>
              </a:spcBef>
              <a:spcAft>
                <a:spcPts val="0"/>
              </a:spcAft>
              <a:buAutoNum type="arabicParenR"/>
            </a:pPr>
            <a:r>
              <a:rPr lang="en-US" sz="1600" noProof="1" smtClean="0"/>
              <a:t>de soustraire à l’application de la LAI les documents relatifs à l’enregistrement d’armes d’épaule ou à la destruction de ces documents à compter de la date du dépôt de la LARA (25 octobre 2011);</a:t>
            </a:r>
          </a:p>
          <a:p>
            <a:pPr marL="342900" indent="-342900" algn="just">
              <a:spcBef>
                <a:spcPts val="0"/>
              </a:spcBef>
              <a:spcAft>
                <a:spcPts val="0"/>
              </a:spcAft>
              <a:buAutoNum type="arabicParenR"/>
            </a:pPr>
            <a:r>
              <a:rPr lang="en-US" sz="1600" noProof="1"/>
              <a:t>d</a:t>
            </a:r>
            <a:r>
              <a:rPr lang="en-US" sz="1600" noProof="1" smtClean="0"/>
              <a:t>e protéger les fonctionnaires de l’État ayant participé à la destruction de documents contenus dans le Registre des armes d’épaule contre toute poursuite administrative, civile ou pénale à compter de la date à laquelle la LARA a obtenu la sanction royale (5 avril 2012); </a:t>
            </a:r>
          </a:p>
          <a:p>
            <a:pPr marL="342900" indent="-342900" algn="just">
              <a:spcBef>
                <a:spcPts val="0"/>
              </a:spcBef>
              <a:spcAft>
                <a:spcPts val="0"/>
              </a:spcAft>
              <a:buAutoNum type="arabicParenR"/>
            </a:pPr>
            <a:r>
              <a:rPr lang="en-US" sz="1600" noProof="1"/>
              <a:t>d</a:t>
            </a:r>
            <a:r>
              <a:rPr lang="en-US" sz="1600" noProof="1" smtClean="0"/>
              <a:t>e protéger les fonctionnaires de l’État contre tout acte ou omission commis « en conformité présumée avec » la LAI entre la date du dépôt de la LARA (25 octobre 2011) et la date à laquelle la </a:t>
            </a:r>
            <a:r>
              <a:rPr lang="en-US" sz="1600" i="1" noProof="1" smtClean="0"/>
              <a:t>Loi no 1 sur le plan d’action économique de 2015 </a:t>
            </a:r>
            <a:r>
              <a:rPr lang="en-US" sz="1600" noProof="1" smtClean="0"/>
              <a:t>a obtenu la sanction royale (23 juin 2015).</a:t>
            </a:r>
          </a:p>
          <a:p>
            <a:pPr algn="just">
              <a:spcBef>
                <a:spcPts val="600"/>
              </a:spcBef>
              <a:spcAft>
                <a:spcPts val="600"/>
              </a:spcAft>
            </a:pPr>
            <a:r>
              <a:rPr lang="en-US" sz="1600" b="1" noProof="1" smtClean="0"/>
              <a:t>13 mai 2015 :</a:t>
            </a:r>
            <a:r>
              <a:rPr lang="en-US" sz="1600" noProof="1" smtClean="0"/>
              <a:t> Le DPP demande à la police provinciale de l’Ontario (PPO) d’enquêter sur l’entrave criminelle possible au droit d’accès de M. Clennett.</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19</a:t>
            </a:fld>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custDataLst>
              <p:tags r:id="rId1"/>
            </p:custDataLst>
          </p:nvPr>
        </p:nvSpPr>
        <p:spPr>
          <a:xfrm>
            <a:off x="324270" y="1089075"/>
            <a:ext cx="6804025" cy="685800"/>
          </a:xfrm>
        </p:spPr>
        <p:txBody>
          <a:bodyPr/>
          <a:lstStyle/>
          <a:p>
            <a:pPr eaLnBrk="1" hangingPunct="1"/>
            <a:r>
              <a:rPr lang="en-US" altLang="en-US" noProof="1" smtClean="0"/>
              <a:t>CONFÉRENCIERS</a:t>
            </a:r>
            <a:endParaRPr lang="en-US" altLang="en-US" noProof="1"/>
          </a:p>
        </p:txBody>
      </p:sp>
      <p:sp>
        <p:nvSpPr>
          <p:cNvPr id="17411" name="Espace réservé du numéro de diapositive 3"/>
          <p:cNvSpPr>
            <a:spLocks noGrp="1"/>
          </p:cNvSpPr>
          <p:nvPr>
            <p:ph type="sldNum" sz="quarter" idx="10"/>
            <p:custDataLst>
              <p:tags r:id="rId2"/>
            </p:custDataLst>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2400">
                <a:solidFill>
                  <a:schemeClr val="tx1"/>
                </a:solidFill>
                <a:latin typeface="Calibri" pitchFamily="34" charset="0"/>
                <a:ea typeface="Verdana" pitchFamily="34" charset="0"/>
                <a:cs typeface="Verdana" pitchFamily="34" charset="0"/>
              </a:defRPr>
            </a:lvl1pPr>
            <a:lvl2pPr marL="742950" indent="-285750" eaLnBrk="0" hangingPunct="0">
              <a:spcBef>
                <a:spcPct val="20000"/>
              </a:spcBef>
              <a:buFont typeface="Arial" charset="0"/>
              <a:buChar char="•"/>
              <a:defRPr sz="2000">
                <a:solidFill>
                  <a:schemeClr val="tx1"/>
                </a:solidFill>
                <a:latin typeface="Calibri" pitchFamily="34" charset="0"/>
                <a:ea typeface="Verdana" pitchFamily="34" charset="0"/>
                <a:cs typeface="Verdana" pitchFamily="34" charset="0"/>
              </a:defRPr>
            </a:lvl2pPr>
            <a:lvl3pPr marL="1143000" indent="-228600" eaLnBrk="0" hangingPunct="0">
              <a:spcBef>
                <a:spcPct val="20000"/>
              </a:spcBef>
              <a:buFont typeface="Arial" charset="0"/>
              <a:buChar char="•"/>
              <a:defRPr>
                <a:solidFill>
                  <a:schemeClr val="tx1"/>
                </a:solidFill>
                <a:latin typeface="Calibri" pitchFamily="34" charset="0"/>
                <a:ea typeface="Verdana" pitchFamily="34" charset="0"/>
                <a:cs typeface="Verdana" pitchFamily="34" charset="0"/>
              </a:defRPr>
            </a:lvl3pPr>
            <a:lvl4pPr marL="1600200" indent="-228600" eaLnBrk="0" hangingPunct="0">
              <a:spcBef>
                <a:spcPct val="20000"/>
              </a:spcBef>
              <a:buFont typeface="Arial" charset="0"/>
              <a:buChar char="–"/>
              <a:defRPr sz="2000">
                <a:solidFill>
                  <a:schemeClr val="tx1"/>
                </a:solidFill>
                <a:latin typeface="Garamond" pitchFamily="18" charset="0"/>
                <a:ea typeface="Garamond" pitchFamily="18" charset="0"/>
                <a:cs typeface="Garamond" pitchFamily="18" charset="0"/>
              </a:defRPr>
            </a:lvl4pPr>
            <a:lvl5pPr marL="2057400" indent="-228600" eaLnBrk="0" hangingPunct="0">
              <a:spcBef>
                <a:spcPct val="20000"/>
              </a:spcBef>
              <a:buFont typeface="Arial" charset="0"/>
              <a:buChar char="»"/>
              <a:defRPr sz="2000">
                <a:solidFill>
                  <a:schemeClr val="tx1"/>
                </a:solidFill>
                <a:latin typeface="Garamond" pitchFamily="18" charset="0"/>
                <a:ea typeface="Garamond" pitchFamily="18" charset="0"/>
                <a:cs typeface="Garamond"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ea typeface="Garamond" pitchFamily="18" charset="0"/>
                <a:cs typeface="Garamond"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ea typeface="Garamond" pitchFamily="18" charset="0"/>
                <a:cs typeface="Garamond"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ea typeface="Garamond" pitchFamily="18" charset="0"/>
                <a:cs typeface="Garamond"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ea typeface="Garamond" pitchFamily="18" charset="0"/>
                <a:cs typeface="Garamond" pitchFamily="18" charset="0"/>
              </a:defRPr>
            </a:lvl9pPr>
          </a:lstStyle>
          <a:p>
            <a:pPr eaLnBrk="1" hangingPunct="1">
              <a:spcBef>
                <a:spcPct val="0"/>
              </a:spcBef>
              <a:buFontTx/>
              <a:buNone/>
            </a:pPr>
            <a:fld id="{A1A6FCD8-FCAF-4E37-B95A-3D6FECDB9389}" type="slidenum">
              <a:rPr lang="fr-FR" altLang="en-US" sz="1200" smtClean="0">
                <a:solidFill>
                  <a:srgbClr val="000000"/>
                </a:solidFill>
                <a:cs typeface="Arial" charset="0"/>
              </a:rPr>
              <a:pPr eaLnBrk="1" hangingPunct="1">
                <a:spcBef>
                  <a:spcPct val="0"/>
                </a:spcBef>
                <a:buFontTx/>
                <a:buNone/>
              </a:pPr>
              <a:t>2</a:t>
            </a:fld>
            <a:endParaRPr lang="fr-FR" altLang="en-US" sz="1200" dirty="0">
              <a:solidFill>
                <a:srgbClr val="000000"/>
              </a:solidFill>
              <a:cs typeface="Arial" charset="0"/>
            </a:endParaRPr>
          </a:p>
        </p:txBody>
      </p:sp>
      <p:sp>
        <p:nvSpPr>
          <p:cNvPr id="14" name="TextBox 13"/>
          <p:cNvSpPr txBox="1"/>
          <p:nvPr>
            <p:custDataLst>
              <p:tags r:id="rId3"/>
            </p:custDataLst>
          </p:nvPr>
        </p:nvSpPr>
        <p:spPr>
          <a:xfrm>
            <a:off x="2590800" y="1981200"/>
            <a:ext cx="6096000" cy="646331"/>
          </a:xfrm>
          <a:prstGeom prst="rect">
            <a:avLst/>
          </a:prstGeom>
          <a:noFill/>
        </p:spPr>
        <p:txBody>
          <a:bodyPr wrap="square" rtlCol="0">
            <a:spAutoFit/>
          </a:bodyPr>
          <a:lstStyle/>
          <a:p>
            <a:r>
              <a:rPr lang="fr-FR" sz="2000" b="1" dirty="0" smtClean="0"/>
              <a:t>Suzanne Legault</a:t>
            </a:r>
          </a:p>
          <a:p>
            <a:r>
              <a:rPr lang="fr-FR" sz="1600" dirty="0" smtClean="0"/>
              <a:t>Commissaire à l’information du Canada</a:t>
            </a:r>
            <a:endParaRPr lang="fr-FR" sz="1600" dirty="0"/>
          </a:p>
        </p:txBody>
      </p:sp>
      <p:sp>
        <p:nvSpPr>
          <p:cNvPr id="15" name="TextBox 14"/>
          <p:cNvSpPr txBox="1"/>
          <p:nvPr>
            <p:custDataLst>
              <p:tags r:id="rId4"/>
            </p:custDataLst>
          </p:nvPr>
        </p:nvSpPr>
        <p:spPr>
          <a:xfrm>
            <a:off x="2667000" y="4114800"/>
            <a:ext cx="6248400" cy="1138773"/>
          </a:xfrm>
          <a:prstGeom prst="rect">
            <a:avLst/>
          </a:prstGeom>
          <a:noFill/>
        </p:spPr>
        <p:txBody>
          <a:bodyPr wrap="square" rtlCol="0">
            <a:spAutoFit/>
          </a:bodyPr>
          <a:lstStyle/>
          <a:p>
            <a:r>
              <a:rPr lang="fr-FR" sz="2000" b="1" dirty="0" smtClean="0"/>
              <a:t>Vincent </a:t>
            </a:r>
            <a:r>
              <a:rPr lang="fr-FR" sz="2000" b="1" dirty="0" err="1" smtClean="0"/>
              <a:t>Kazmierski</a:t>
            </a:r>
            <a:r>
              <a:rPr lang="fr-FR" sz="2000" b="1" dirty="0" smtClean="0"/>
              <a:t>, Ph. D. </a:t>
            </a:r>
          </a:p>
          <a:p>
            <a:r>
              <a:rPr lang="fr-FR" sz="1600" dirty="0" smtClean="0"/>
              <a:t>Professeur agrégé,</a:t>
            </a:r>
          </a:p>
          <a:p>
            <a:r>
              <a:rPr lang="fr-FR" sz="1600" dirty="0" smtClean="0"/>
              <a:t>Faculté de droit et d’études juridiques</a:t>
            </a:r>
          </a:p>
          <a:p>
            <a:r>
              <a:rPr lang="fr-FR" sz="1600" dirty="0" smtClean="0"/>
              <a:t>Université Carleton</a:t>
            </a:r>
            <a:endParaRPr lang="fr-FR" sz="1200" dirty="0"/>
          </a:p>
        </p:txBody>
      </p:sp>
      <p:pic>
        <p:nvPicPr>
          <p:cNvPr id="21" name="Picture 20"/>
          <p:cNvPicPr>
            <a:picLocks noChangeAspect="1"/>
          </p:cNvPicPr>
          <p:nvPr>
            <p:custDataLst>
              <p:tags r:id="rId5"/>
            </p:custDataLst>
          </p:nvPr>
        </p:nvPicPr>
        <p:blipFill rotWithShape="1">
          <a:blip r:embed="rId9" cstate="print">
            <a:extLst>
              <a:ext uri="{28A0092B-C50C-407E-A947-70E740481C1C}">
                <a14:useLocalDpi xmlns="" xmlns:a14="http://schemas.microsoft.com/office/drawing/2010/main" val="0"/>
              </a:ext>
            </a:extLst>
          </a:blip>
          <a:srcRect l="18382" r="4800"/>
          <a:stretch/>
        </p:blipFill>
        <p:spPr>
          <a:xfrm>
            <a:off x="762000" y="1981200"/>
            <a:ext cx="1405426" cy="1440000"/>
          </a:xfrm>
          <a:prstGeom prst="rect">
            <a:avLst/>
          </a:prstGeom>
        </p:spPr>
      </p:pic>
      <p:pic>
        <p:nvPicPr>
          <p:cNvPr id="22" name="Picture 21"/>
          <p:cNvPicPr>
            <a:picLocks noChangeAspect="1"/>
          </p:cNvPicPr>
          <p:nvPr>
            <p:custDataLst>
              <p:tags r:id="rId6"/>
            </p:custDataLst>
          </p:nvPr>
        </p:nvPicPr>
        <p:blipFill>
          <a:blip r:embed="rId10" cstate="print">
            <a:extLst>
              <a:ext uri="{28A0092B-C50C-407E-A947-70E740481C1C}">
                <a14:useLocalDpi xmlns="" xmlns:a14="http://schemas.microsoft.com/office/drawing/2010/main" val="0"/>
              </a:ext>
            </a:extLst>
          </a:blip>
          <a:stretch>
            <a:fillRect/>
          </a:stretch>
        </p:blipFill>
        <p:spPr>
          <a:xfrm>
            <a:off x="762000" y="4114800"/>
            <a:ext cx="1440000" cy="1440000"/>
          </a:xfrm>
          <a:prstGeom prst="rect">
            <a:avLst/>
          </a:prstGeom>
        </p:spPr>
      </p:pic>
    </p:spTree>
    <p:extLst>
      <p:ext uri="{BB962C8B-B14F-4D97-AF65-F5344CB8AC3E}">
        <p14:creationId xmlns="" xmlns:p14="http://schemas.microsoft.com/office/powerpoint/2010/main" val="1025499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762001"/>
            <a:ext cx="7924800" cy="761999"/>
          </a:xfrm>
        </p:spPr>
        <p:txBody>
          <a:bodyPr/>
          <a:lstStyle/>
          <a:p>
            <a:r>
              <a:rPr lang="en-US" sz="2800" noProof="1" smtClean="0"/>
              <a:t>L’enquête sur le Registre des armes d’épaule</a:t>
            </a:r>
            <a:r>
              <a:rPr lang="en-US" noProof="1" smtClean="0"/>
              <a:t> </a:t>
            </a:r>
            <a:r>
              <a:rPr lang="en-US" sz="2400" noProof="1" smtClean="0"/>
              <a:t>(suite)</a:t>
            </a:r>
            <a:endParaRPr lang="en-US" noProof="1"/>
          </a:p>
        </p:txBody>
      </p:sp>
      <p:sp>
        <p:nvSpPr>
          <p:cNvPr id="3" name="Content Placeholder 2"/>
          <p:cNvSpPr>
            <a:spLocks noGrp="1"/>
          </p:cNvSpPr>
          <p:nvPr>
            <p:ph idx="1"/>
            <p:custDataLst>
              <p:tags r:id="rId2"/>
            </p:custDataLst>
          </p:nvPr>
        </p:nvSpPr>
        <p:spPr>
          <a:xfrm>
            <a:off x="838200" y="1524000"/>
            <a:ext cx="7848600" cy="4495800"/>
          </a:xfrm>
        </p:spPr>
        <p:txBody>
          <a:bodyPr/>
          <a:lstStyle/>
          <a:p>
            <a:pPr algn="just">
              <a:spcBef>
                <a:spcPts val="600"/>
              </a:spcBef>
              <a:spcAft>
                <a:spcPts val="600"/>
              </a:spcAft>
            </a:pPr>
            <a:r>
              <a:rPr lang="en-US" sz="1600" b="1" noProof="1" smtClean="0"/>
              <a:t>14 mai 2015 : </a:t>
            </a:r>
            <a:r>
              <a:rPr lang="en-US" sz="1600" noProof="1" smtClean="0"/>
              <a:t>La commissaire dépose un rapport spécial au Parlement renfermant les résultats de son enquête. Le même jour, elle saisit la Cour fédérale d’une demande de révision judiciaire.</a:t>
            </a:r>
          </a:p>
          <a:p>
            <a:pPr algn="just">
              <a:spcBef>
                <a:spcPts val="600"/>
              </a:spcBef>
              <a:spcAft>
                <a:spcPts val="600"/>
              </a:spcAft>
            </a:pPr>
            <a:r>
              <a:rPr lang="en-US" sz="1600" b="1" noProof="1" smtClean="0"/>
              <a:t>3 juin 2015 : </a:t>
            </a:r>
            <a:r>
              <a:rPr lang="en-US" sz="1600" noProof="1" smtClean="0"/>
              <a:t>La commissaire à l’information dépose une requête devant la Cour fédérale en vue d’obtenir une ordonnance empêchant la destruction de la copie de sauvegarde des dossiers du Registre des armes d’épaule du Québec.</a:t>
            </a:r>
            <a:endParaRPr lang="en-US" sz="1600" b="1" noProof="1" smtClean="0"/>
          </a:p>
          <a:p>
            <a:pPr algn="just">
              <a:spcBef>
                <a:spcPts val="600"/>
              </a:spcBef>
              <a:spcAft>
                <a:spcPts val="600"/>
              </a:spcAft>
            </a:pPr>
            <a:r>
              <a:rPr lang="en-US" sz="1600" b="1" noProof="1" smtClean="0"/>
              <a:t>22 juin 2015 : </a:t>
            </a:r>
            <a:r>
              <a:rPr lang="en-US" sz="1600" noProof="1" smtClean="0"/>
              <a:t>Le juge Martineau accueille la requête de la commissaire à l’information et ordonne au ministre de la Sécurité publique de produire, au greffe de la Cour fédérale,  un disque dur renfermant la copie de sauvegarde des documents du Registre des armes d’épaule du Québec.</a:t>
            </a:r>
          </a:p>
          <a:p>
            <a:pPr algn="just">
              <a:spcBef>
                <a:spcPts val="600"/>
              </a:spcBef>
              <a:spcAft>
                <a:spcPts val="600"/>
              </a:spcAft>
            </a:pPr>
            <a:r>
              <a:rPr lang="en-US" sz="1600" noProof="1" smtClean="0"/>
              <a:t>La commissaire et M.Clennett déposent une demande devant la Cour supérieure de l’Ontario contestant la constitutionnalité des modifications rétroactives de la LARA promulguées par la </a:t>
            </a:r>
            <a:r>
              <a:rPr lang="en-US" sz="1600" i="1" noProof="1" smtClean="0"/>
              <a:t>Loi sur le plan d’action économique de 2015</a:t>
            </a:r>
            <a:r>
              <a:rPr lang="en-US" sz="1600" noProof="1" smtClean="0"/>
              <a:t>.</a:t>
            </a:r>
          </a:p>
          <a:p>
            <a:pPr algn="just">
              <a:spcBef>
                <a:spcPts val="600"/>
              </a:spcBef>
              <a:spcAft>
                <a:spcPts val="600"/>
              </a:spcAft>
            </a:pPr>
            <a:r>
              <a:rPr lang="en-US" sz="1600" b="1" noProof="1" smtClean="0"/>
              <a:t>23 juin 2015 : </a:t>
            </a:r>
            <a:r>
              <a:rPr lang="en-US" sz="1600" noProof="1" smtClean="0"/>
              <a:t>Le ministre se conforme à l’ordonnance de préservation de la Cour fédérale.</a:t>
            </a:r>
          </a:p>
          <a:p>
            <a:pPr algn="just">
              <a:spcBef>
                <a:spcPts val="600"/>
              </a:spcBef>
              <a:spcAft>
                <a:spcPts val="600"/>
              </a:spcAft>
            </a:pPr>
            <a:r>
              <a:rPr lang="en-US" sz="1600" noProof="1" smtClean="0"/>
              <a:t>La </a:t>
            </a:r>
            <a:r>
              <a:rPr lang="en-US" sz="1600" i="1" noProof="1" smtClean="0"/>
              <a:t>Loi sur le plan d’action économique de 2015</a:t>
            </a:r>
            <a:r>
              <a:rPr lang="en-US" sz="1600" noProof="1" smtClean="0"/>
              <a:t> obtient la sanction royale.</a:t>
            </a:r>
          </a:p>
          <a:p>
            <a:pPr algn="just">
              <a:spcBef>
                <a:spcPts val="600"/>
              </a:spcBef>
              <a:spcAft>
                <a:spcPts val="600"/>
              </a:spcAft>
            </a:pPr>
            <a:endParaRPr lang="en-US" sz="1600" noProof="1" smtClean="0"/>
          </a:p>
          <a:p>
            <a:pPr algn="just">
              <a:spcBef>
                <a:spcPts val="600"/>
              </a:spcBef>
              <a:spcAft>
                <a:spcPts val="600"/>
              </a:spcAft>
            </a:pPr>
            <a:endParaRPr lang="en-US" sz="1600" noProof="1" smtClean="0"/>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20</a:t>
            </a:fld>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772400" cy="378327"/>
          </a:xfrm>
        </p:spPr>
        <p:txBody>
          <a:bodyPr/>
          <a:lstStyle/>
          <a:p>
            <a:r>
              <a:rPr lang="en-US" sz="2800" noProof="1" smtClean="0"/>
              <a:t>L’enquête sur le Registre des armes d’épaule </a:t>
            </a:r>
            <a:r>
              <a:rPr lang="en-US" sz="2000" noProof="1" smtClean="0"/>
              <a:t>(suite)</a:t>
            </a:r>
            <a:endParaRPr lang="en-US" noProof="1"/>
          </a:p>
        </p:txBody>
      </p:sp>
      <p:sp>
        <p:nvSpPr>
          <p:cNvPr id="3" name="Content Placeholder 2"/>
          <p:cNvSpPr>
            <a:spLocks noGrp="1"/>
          </p:cNvSpPr>
          <p:nvPr>
            <p:ph idx="1"/>
            <p:custDataLst>
              <p:tags r:id="rId2"/>
            </p:custDataLst>
          </p:nvPr>
        </p:nvSpPr>
        <p:spPr>
          <a:xfrm>
            <a:off x="762000" y="1524000"/>
            <a:ext cx="7543800" cy="4495800"/>
          </a:xfrm>
        </p:spPr>
        <p:txBody>
          <a:bodyPr/>
          <a:lstStyle/>
          <a:p>
            <a:pPr algn="just">
              <a:spcBef>
                <a:spcPts val="600"/>
              </a:spcBef>
              <a:spcAft>
                <a:spcPts val="600"/>
              </a:spcAft>
            </a:pPr>
            <a:r>
              <a:rPr lang="en-US" sz="1700" b="1" noProof="1" smtClean="0"/>
              <a:t>23 septembre 2015 : </a:t>
            </a:r>
            <a:r>
              <a:rPr lang="en-US" sz="1700" noProof="1" smtClean="0"/>
              <a:t>La PPO informe le Commissariat à l’information que la protection rétrospective accordée aux fonctionnaires de l’État ayant participé à la destruction des documents du Registre des armes d’épaule contre toute responsabilité a pour effet d’invalider le fondement d’enquêtes sur de possibles actes criminels.</a:t>
            </a:r>
            <a:endParaRPr lang="en-US" sz="1700" b="1" noProof="1" smtClean="0"/>
          </a:p>
          <a:p>
            <a:pPr algn="just">
              <a:spcBef>
                <a:spcPts val="600"/>
              </a:spcBef>
              <a:spcAft>
                <a:spcPts val="600"/>
              </a:spcAft>
            </a:pPr>
            <a:r>
              <a:rPr lang="en-US" sz="1700" b="1" noProof="1" smtClean="0"/>
              <a:t>13 novembre 2015 :</a:t>
            </a:r>
            <a:r>
              <a:rPr lang="en-US" sz="1700" noProof="1" smtClean="0"/>
              <a:t> Quatre groupes différents demandent le statut d’intervenant dans la contestation constitutionnelle dont la Cour supérieure de l’Ontario est saisie :</a:t>
            </a:r>
          </a:p>
          <a:p>
            <a:pPr marL="177800" indent="-177800" algn="just">
              <a:spcBef>
                <a:spcPts val="600"/>
              </a:spcBef>
              <a:spcAft>
                <a:spcPts val="600"/>
              </a:spcAft>
              <a:buFont typeface="Arial" pitchFamily="34" charset="0"/>
              <a:buChar char="•"/>
            </a:pPr>
            <a:r>
              <a:rPr lang="en-US" sz="1700" noProof="1" smtClean="0"/>
              <a:t>le commissaire à l’information et à la protection de la vie privée de l’Ontario au nom de ses homologues de l’ensemble des provinces et des territoires, sauf le Nouveau-Brunswick;</a:t>
            </a:r>
          </a:p>
          <a:p>
            <a:pPr marL="177800" indent="-177800" algn="just">
              <a:spcBef>
                <a:spcPts val="600"/>
              </a:spcBef>
              <a:spcAft>
                <a:spcPts val="600"/>
              </a:spcAft>
              <a:buFont typeface="Arial" pitchFamily="34" charset="0"/>
              <a:buChar char="•"/>
            </a:pPr>
            <a:r>
              <a:rPr lang="en-US" sz="1700" noProof="1" smtClean="0"/>
              <a:t>l’Association canadienne des libertés civiles (ACLC);</a:t>
            </a:r>
          </a:p>
          <a:p>
            <a:pPr marL="177800" indent="-177800" algn="just">
              <a:spcBef>
                <a:spcPts val="600"/>
              </a:spcBef>
              <a:spcAft>
                <a:spcPts val="600"/>
              </a:spcAft>
              <a:buFont typeface="Arial" pitchFamily="34" charset="0"/>
              <a:buChar char="•"/>
            </a:pPr>
            <a:r>
              <a:rPr lang="en-US" sz="1700" noProof="1" smtClean="0"/>
              <a:t>la Criminal Lawyers’ Association (CLA); et</a:t>
            </a:r>
          </a:p>
          <a:p>
            <a:pPr marL="177800" indent="-177800" algn="just">
              <a:spcBef>
                <a:spcPts val="600"/>
              </a:spcBef>
              <a:spcAft>
                <a:spcPts val="600"/>
              </a:spcAft>
              <a:buFont typeface="Arial" pitchFamily="34" charset="0"/>
              <a:buChar char="•"/>
            </a:pPr>
            <a:r>
              <a:rPr lang="en-US" sz="1700" noProof="1" smtClean="0"/>
              <a:t>le Centre for Law and Democracy (CLD).</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21</a:t>
            </a:fld>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6804117" cy="378327"/>
          </a:xfrm>
        </p:spPr>
        <p:txBody>
          <a:bodyPr/>
          <a:lstStyle/>
          <a:p>
            <a:r>
              <a:rPr lang="en-US" noProof="1" smtClean="0"/>
              <a:t>Contestation constitutionnelle</a:t>
            </a:r>
            <a:endParaRPr lang="en-US" noProof="1"/>
          </a:p>
        </p:txBody>
      </p:sp>
      <p:sp>
        <p:nvSpPr>
          <p:cNvPr id="3" name="Content Placeholder 2"/>
          <p:cNvSpPr>
            <a:spLocks noGrp="1"/>
          </p:cNvSpPr>
          <p:nvPr>
            <p:ph idx="1"/>
            <p:custDataLst>
              <p:tags r:id="rId2"/>
            </p:custDataLst>
          </p:nvPr>
        </p:nvSpPr>
        <p:spPr>
          <a:xfrm>
            <a:off x="685800" y="1524000"/>
            <a:ext cx="7620000" cy="4495800"/>
          </a:xfrm>
        </p:spPr>
        <p:txBody>
          <a:bodyPr/>
          <a:lstStyle/>
          <a:p>
            <a:pPr algn="just">
              <a:spcBef>
                <a:spcPts val="600"/>
              </a:spcBef>
              <a:spcAft>
                <a:spcPts val="600"/>
              </a:spcAft>
            </a:pPr>
            <a:r>
              <a:rPr lang="en-US" sz="1700" noProof="1" smtClean="0"/>
              <a:t>En contestant la constitutionnalité des modifications rétroactives de la LARA promulguée par la </a:t>
            </a:r>
            <a:r>
              <a:rPr lang="en-US" sz="1700" i="1" noProof="1" smtClean="0"/>
              <a:t>Loi sur le plan d’action économique de 2015</a:t>
            </a:r>
            <a:r>
              <a:rPr lang="en-US" sz="1700" noProof="1" smtClean="0"/>
              <a:t>, le Commissariat à l’information a demandé à la Cour supérieure de l’Ontario de rendre des ordonnances déclarant que ces modifications :</a:t>
            </a:r>
          </a:p>
          <a:p>
            <a:pPr marL="342900" indent="-342900" algn="just">
              <a:spcBef>
                <a:spcPts val="600"/>
              </a:spcBef>
              <a:spcAft>
                <a:spcPts val="600"/>
              </a:spcAft>
              <a:buFont typeface="+mj-lt"/>
              <a:buAutoNum type="arabicPeriod"/>
            </a:pPr>
            <a:r>
              <a:rPr lang="en-US" sz="1700" noProof="1" smtClean="0"/>
              <a:t>contreviennent de façon injustifiable à l’alinéa 2b) de la </a:t>
            </a:r>
            <a:r>
              <a:rPr lang="en-US" sz="1700" i="1" noProof="1" smtClean="0"/>
              <a:t>Charte canadienne des droits et libertés</a:t>
            </a:r>
            <a:r>
              <a:rPr lang="en-US" sz="1700" noProof="1" smtClean="0"/>
              <a:t>, notamment le droit d’accès à l’information dérivé reconnu par la Cour suprême du Canada dans l’arrêt </a:t>
            </a:r>
            <a:r>
              <a:rPr lang="en-US" sz="1700" i="1" noProof="1" smtClean="0"/>
              <a:t>Ontario c. Criminal Lawyers’ Association</a:t>
            </a:r>
            <a:r>
              <a:rPr lang="en-US" sz="1700" noProof="1" smtClean="0"/>
              <a:t>, 2010 CSC 23; </a:t>
            </a:r>
          </a:p>
          <a:p>
            <a:pPr marL="342900" indent="-342900" algn="just">
              <a:spcBef>
                <a:spcPts val="600"/>
              </a:spcBef>
              <a:spcAft>
                <a:spcPts val="600"/>
              </a:spcAft>
              <a:buFont typeface="+mj-lt"/>
              <a:buAutoNum type="arabicPeriod"/>
            </a:pPr>
            <a:r>
              <a:rPr lang="en-US" sz="1700" noProof="1" smtClean="0"/>
              <a:t>violent les principes constitutionnels de la primauté du droit et de l’indépendance judiciaire en radiant de façon rétroactive les droits acquis d’accès à l’information du gouvernement et d’accès à un tribunal pour faire valoir ces droits;</a:t>
            </a:r>
          </a:p>
          <a:p>
            <a:pPr marL="342900" indent="-342900" algn="just">
              <a:spcBef>
                <a:spcPts val="600"/>
              </a:spcBef>
              <a:spcAft>
                <a:spcPts val="600"/>
              </a:spcAft>
              <a:buFont typeface="+mj-lt"/>
              <a:buAutoNum type="arabicPeriod"/>
            </a:pPr>
            <a:r>
              <a:rPr lang="en-US" sz="1700" noProof="1" smtClean="0"/>
              <a:t>violent le principe constitutionnel de la primauté du droit en accordant une protection rétroactive à des fonctionnaires de l’État ayant porté atteinte à ces droits acquis.</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22</a:t>
            </a:fld>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6804117" cy="606927"/>
          </a:xfrm>
        </p:spPr>
        <p:txBody>
          <a:bodyPr/>
          <a:lstStyle/>
          <a:p>
            <a:r>
              <a:rPr lang="en-US" noProof="1" smtClean="0"/>
              <a:t>Contestation constitutionnelle </a:t>
            </a:r>
            <a:r>
              <a:rPr lang="en-US" sz="2000" noProof="1" smtClean="0"/>
              <a:t>(suite)</a:t>
            </a:r>
            <a:endParaRPr lang="en-US" sz="2000" noProof="1"/>
          </a:p>
        </p:txBody>
      </p:sp>
      <p:sp>
        <p:nvSpPr>
          <p:cNvPr id="3" name="Content Placeholder 2"/>
          <p:cNvSpPr>
            <a:spLocks noGrp="1"/>
          </p:cNvSpPr>
          <p:nvPr>
            <p:ph idx="1"/>
            <p:custDataLst>
              <p:tags r:id="rId2"/>
            </p:custDataLst>
          </p:nvPr>
        </p:nvSpPr>
        <p:spPr>
          <a:xfrm>
            <a:off x="685800" y="1828800"/>
            <a:ext cx="8001000" cy="4191000"/>
          </a:xfrm>
        </p:spPr>
        <p:txBody>
          <a:bodyPr/>
          <a:lstStyle/>
          <a:p>
            <a:pPr algn="just">
              <a:spcBef>
                <a:spcPts val="600"/>
              </a:spcBef>
              <a:spcAft>
                <a:spcPts val="600"/>
              </a:spcAft>
            </a:pPr>
            <a:r>
              <a:rPr lang="en-US" sz="2200" noProof="1" smtClean="0"/>
              <a:t>Dans cette affaire, le demandeur, M. Clennett, est un activiste social et politique engagé qui s’occupe depuis longtemps de dossiers et d’initiatives qui concernent la violence mettant en cause des armes à feu et la violence faite aux femmes.</a:t>
            </a:r>
          </a:p>
          <a:p>
            <a:pPr algn="just">
              <a:spcBef>
                <a:spcPts val="600"/>
              </a:spcBef>
              <a:spcAft>
                <a:spcPts val="600"/>
              </a:spcAft>
            </a:pPr>
            <a:r>
              <a:rPr lang="en-US" sz="2200" noProof="1" smtClean="0"/>
              <a:t>D’après les observations soumises à la Cour par la commissaire à l’information, l’accès de M. Clennett aux données disponibles du Registre des armes d’épaule est nécessaire pour lui permettre d’exercer utilement ses droits d’expression par rapport à des questions relatives au contrôle des armes à feu, à la violence mettant en cause des armes à feu, y compris la violence faite aux femmes, et à la sécurité publique au Québec.</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23</a:t>
            </a:fld>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838200"/>
            <a:ext cx="6804117" cy="533400"/>
          </a:xfrm>
        </p:spPr>
        <p:txBody>
          <a:bodyPr/>
          <a:lstStyle/>
          <a:p>
            <a:r>
              <a:rPr lang="en-US" noProof="1" smtClean="0"/>
              <a:t>Contestation constitutionnelle </a:t>
            </a:r>
            <a:r>
              <a:rPr lang="en-US" sz="2000" noProof="1" smtClean="0"/>
              <a:t>(suite)</a:t>
            </a:r>
            <a:endParaRPr lang="en-US" noProof="1"/>
          </a:p>
        </p:txBody>
      </p:sp>
      <p:sp>
        <p:nvSpPr>
          <p:cNvPr id="3" name="Content Placeholder 2"/>
          <p:cNvSpPr>
            <a:spLocks noGrp="1"/>
          </p:cNvSpPr>
          <p:nvPr>
            <p:ph idx="1"/>
            <p:custDataLst>
              <p:tags r:id="rId2"/>
            </p:custDataLst>
          </p:nvPr>
        </p:nvSpPr>
        <p:spPr>
          <a:xfrm>
            <a:off x="762000" y="1447800"/>
            <a:ext cx="7543800" cy="4572000"/>
          </a:xfrm>
        </p:spPr>
        <p:txBody>
          <a:bodyPr/>
          <a:lstStyle/>
          <a:p>
            <a:pPr algn="just">
              <a:spcBef>
                <a:spcPts val="600"/>
              </a:spcBef>
              <a:spcAft>
                <a:spcPts val="600"/>
              </a:spcAft>
            </a:pPr>
            <a:r>
              <a:rPr lang="en-US" sz="1700" noProof="1" smtClean="0"/>
              <a:t>Selon les observations de la commissaire à l’information, il convient d’examiner la conformité des modifications rétroactives de la LARA avec le principe de primauté du droit dans la mesure où elles :</a:t>
            </a:r>
          </a:p>
          <a:p>
            <a:pPr marL="342900" lvl="0" indent="-342900" algn="just">
              <a:spcBef>
                <a:spcPts val="600"/>
              </a:spcBef>
              <a:spcAft>
                <a:spcPts val="600"/>
              </a:spcAft>
              <a:buFont typeface="+mj-lt"/>
              <a:buAutoNum type="arabicPeriod"/>
            </a:pPr>
            <a:r>
              <a:rPr lang="en-US" sz="1700" noProof="1" smtClean="0"/>
              <a:t>annulent le droit d’accès quasi constitutionnel du demandeur et contreviennent à l’alinéa 2b) de la </a:t>
            </a:r>
            <a:r>
              <a:rPr lang="en-US" sz="1700" i="1" noProof="1" smtClean="0"/>
              <a:t>Charte</a:t>
            </a:r>
            <a:r>
              <a:rPr lang="en-US" sz="1700" noProof="1" smtClean="0"/>
              <a:t>;</a:t>
            </a:r>
          </a:p>
          <a:p>
            <a:pPr marL="342900" lvl="0" indent="-342900" algn="just">
              <a:spcBef>
                <a:spcPts val="600"/>
              </a:spcBef>
              <a:spcAft>
                <a:spcPts val="600"/>
              </a:spcAft>
              <a:buFont typeface="+mj-lt"/>
              <a:buAutoNum type="arabicPeriod"/>
            </a:pPr>
            <a:r>
              <a:rPr lang="en-US" sz="1700" noProof="1" smtClean="0"/>
              <a:t>confèrent une protection rétrospective à des fonctionnaires de l’État qui peuvent s’être livrés à une obstruction criminelle des droits acquis du demandeur;</a:t>
            </a:r>
          </a:p>
          <a:p>
            <a:pPr marL="342900" lvl="0" indent="-342900" algn="just">
              <a:spcBef>
                <a:spcPts val="600"/>
              </a:spcBef>
              <a:spcAft>
                <a:spcPts val="600"/>
              </a:spcAft>
              <a:buFont typeface="+mj-lt"/>
              <a:buAutoNum type="arabicPeriod"/>
            </a:pPr>
            <a:r>
              <a:rPr lang="en-US" sz="1700" noProof="1" smtClean="0"/>
              <a:t>annulent la compétence du Commissariat à l’information et de la Cour fédérale d’examiner les décisions visant la communication de renseignements gouvernementaux indépendamment du gouvernement.</a:t>
            </a:r>
          </a:p>
          <a:p>
            <a:pPr lvl="0" algn="just">
              <a:spcBef>
                <a:spcPts val="600"/>
              </a:spcBef>
              <a:spcAft>
                <a:spcPts val="600"/>
              </a:spcAft>
            </a:pPr>
            <a:r>
              <a:rPr lang="en-US" sz="1700" noProof="1" smtClean="0"/>
              <a:t>À notre avis, les modifications rétroactives de la LARA sont fondamentalement incompatibles avec les valeurs constitutionnelles canadiennes et représentent une rupture trop marquée avec les préceptes inhérents au principe de la primauté du droit qui doivent être respectés.</a:t>
            </a:r>
          </a:p>
          <a:p>
            <a:pPr marL="342900" lvl="0" indent="-342900" algn="just">
              <a:spcBef>
                <a:spcPts val="600"/>
              </a:spcBef>
              <a:spcAft>
                <a:spcPts val="600"/>
              </a:spcAft>
            </a:pPr>
            <a:endParaRPr lang="en-US" sz="1700" noProof="1" smtClean="0"/>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24</a:t>
            </a:fld>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0"/>
            <a:ext cx="6804117" cy="631736"/>
          </a:xfrm>
        </p:spPr>
        <p:txBody>
          <a:bodyPr/>
          <a:lstStyle/>
          <a:p>
            <a:r>
              <a:rPr lang="en-US" noProof="1" smtClean="0"/>
              <a:t>Arguments des intervenants</a:t>
            </a:r>
            <a:endParaRPr lang="en-US" noProof="1"/>
          </a:p>
        </p:txBody>
      </p:sp>
      <p:sp>
        <p:nvSpPr>
          <p:cNvPr id="3" name="Content Placeholder 2"/>
          <p:cNvSpPr>
            <a:spLocks noGrp="1"/>
          </p:cNvSpPr>
          <p:nvPr>
            <p:ph idx="1"/>
            <p:custDataLst>
              <p:tags r:id="rId2"/>
            </p:custDataLst>
          </p:nvPr>
        </p:nvSpPr>
        <p:spPr>
          <a:xfrm>
            <a:off x="609600" y="1524000"/>
            <a:ext cx="7772400" cy="4495800"/>
          </a:xfrm>
        </p:spPr>
        <p:txBody>
          <a:bodyPr/>
          <a:lstStyle/>
          <a:p>
            <a:pPr algn="just">
              <a:spcBef>
                <a:spcPts val="600"/>
              </a:spcBef>
              <a:spcAft>
                <a:spcPts val="600"/>
              </a:spcAft>
            </a:pPr>
            <a:r>
              <a:rPr lang="en-US" sz="1700" i="1" noProof="1" smtClean="0"/>
              <a:t>Commissaires à l’information et à la protection de la vie privée des provinces et des territoires</a:t>
            </a:r>
          </a:p>
          <a:p>
            <a:pPr algn="just">
              <a:spcBef>
                <a:spcPts val="600"/>
              </a:spcBef>
              <a:spcAft>
                <a:spcPts val="600"/>
              </a:spcAft>
            </a:pPr>
            <a:r>
              <a:rPr lang="en-US" sz="1700" noProof="1" smtClean="0"/>
              <a:t>Cette intervention amplifie la thèse de la commissaire à l’information en ce qu’elle souligne la portée nationale et intégrale des répercussions de la décision ultime de la Cour supérieure, d’autant plus que les lois sur l’accès à l’information des provinces et territoires respectifs des commissaires sont essentiellement similaires non seulement à la LAI, mais aussi les unes aux autres.</a:t>
            </a:r>
          </a:p>
          <a:p>
            <a:pPr algn="just">
              <a:spcBef>
                <a:spcPts val="600"/>
              </a:spcBef>
              <a:spcAft>
                <a:spcPts val="600"/>
              </a:spcAft>
            </a:pPr>
            <a:r>
              <a:rPr lang="en-US" sz="1700" noProof="1" smtClean="0"/>
              <a:t>Les commissaires soulèvent aussi des arguments distincts sur les répercussions des modifications de la LARA sur l’élément de l’indépendance administrative qui s’inscrit dans le principe de l’indépendance judiciaire.</a:t>
            </a:r>
          </a:p>
          <a:p>
            <a:pPr algn="just">
              <a:spcBef>
                <a:spcPts val="600"/>
              </a:spcBef>
              <a:spcAft>
                <a:spcPts val="600"/>
              </a:spcAft>
            </a:pPr>
            <a:r>
              <a:rPr lang="en-US" sz="1700" noProof="1" smtClean="0"/>
              <a:t>En particulier, ils soutiennent que ces modifications entravent l’indépendance administrative du Commissariat à l’information et de la Cour fédérale en niant leur compétence consistant à réviser de façon indépendante le processus décisionnel du gouvernement quant à la destruction de tous les documents faisant partie du Registre des armes d’épaule.</a:t>
            </a:r>
            <a:endParaRPr lang="en-US" sz="17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25</a:t>
            </a:fld>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6804117" cy="683127"/>
          </a:xfrm>
        </p:spPr>
        <p:txBody>
          <a:bodyPr/>
          <a:lstStyle/>
          <a:p>
            <a:r>
              <a:rPr lang="en-US" noProof="1" smtClean="0"/>
              <a:t>Arguments des intervenants </a:t>
            </a:r>
            <a:r>
              <a:rPr lang="en-US" sz="1800" noProof="1" smtClean="0"/>
              <a:t>(suite)</a:t>
            </a:r>
            <a:endParaRPr lang="en-US" sz="1800" noProof="1"/>
          </a:p>
        </p:txBody>
      </p:sp>
      <p:sp>
        <p:nvSpPr>
          <p:cNvPr id="3" name="Content Placeholder 2"/>
          <p:cNvSpPr>
            <a:spLocks noGrp="1"/>
          </p:cNvSpPr>
          <p:nvPr>
            <p:ph idx="1"/>
            <p:custDataLst>
              <p:tags r:id="rId2"/>
            </p:custDataLst>
          </p:nvPr>
        </p:nvSpPr>
        <p:spPr>
          <a:xfrm>
            <a:off x="685800" y="1828800"/>
            <a:ext cx="7620000" cy="4191000"/>
          </a:xfrm>
        </p:spPr>
        <p:txBody>
          <a:bodyPr/>
          <a:lstStyle/>
          <a:p>
            <a:pPr lvl="0" algn="just">
              <a:spcBef>
                <a:spcPts val="600"/>
              </a:spcBef>
              <a:spcAft>
                <a:spcPts val="600"/>
              </a:spcAft>
            </a:pPr>
            <a:r>
              <a:rPr lang="en-US" sz="1800" i="1" noProof="1" smtClean="0"/>
              <a:t>Association canadienne des libertés civiles (ACLC)</a:t>
            </a:r>
          </a:p>
          <a:p>
            <a:pPr lvl="0" algn="just">
              <a:spcBef>
                <a:spcPts val="600"/>
              </a:spcBef>
              <a:spcAft>
                <a:spcPts val="600"/>
              </a:spcAft>
            </a:pPr>
            <a:r>
              <a:rPr lang="en-US" sz="1800" noProof="1" smtClean="0"/>
              <a:t>Dans son intervention, l’ACLC s’en tient à la question de savoir si les modifications de la LARA portent atteinte au droit d’accès dérivé garanti par l’alinéa 2b) de la </a:t>
            </a:r>
            <a:r>
              <a:rPr lang="en-US" sz="1800" i="1" noProof="1" smtClean="0"/>
              <a:t>Charte</a:t>
            </a:r>
            <a:r>
              <a:rPr lang="en-US" sz="1800" noProof="1" smtClean="0"/>
              <a:t>.</a:t>
            </a:r>
          </a:p>
          <a:p>
            <a:pPr lvl="0" algn="just">
              <a:spcBef>
                <a:spcPts val="600"/>
              </a:spcBef>
              <a:spcAft>
                <a:spcPts val="600"/>
              </a:spcAft>
            </a:pPr>
            <a:r>
              <a:rPr lang="en-US" sz="1800" noProof="1" smtClean="0"/>
              <a:t>L’ACLC s’emploie à aider la Cour à adopter une approche téléologique pour l’interprétation et l’application du droit constitutionnel d’accès aux renseignements gouvernementaux, compte tenu particulièrement des orientations judiciaires limitées sur la façon d’interpréter et d’appliquer ce droit.</a:t>
            </a:r>
          </a:p>
          <a:p>
            <a:pPr lvl="0" algn="just">
              <a:spcBef>
                <a:spcPts val="600"/>
              </a:spcBef>
              <a:spcAft>
                <a:spcPts val="600"/>
              </a:spcAft>
            </a:pPr>
            <a:r>
              <a:rPr lang="en-US" sz="1800" noProof="1" smtClean="0"/>
              <a:t>Elle le fait en renvoyant à des traités et conventions internationaux ainsi qu’à des décisions de tribunaux étrangers qui reconnaissent le « droit de savoir » et lui donne effet à titre d’élément central de la liberté d’expression et l’un des piliers d’une société libre et démocratique.</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26</a:t>
            </a:fld>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6804117" cy="606927"/>
          </a:xfrm>
        </p:spPr>
        <p:txBody>
          <a:bodyPr/>
          <a:lstStyle/>
          <a:p>
            <a:r>
              <a:rPr lang="en-US" noProof="1" smtClean="0"/>
              <a:t>Arguments des intervenants </a:t>
            </a:r>
            <a:r>
              <a:rPr lang="en-US" sz="1800" noProof="1" smtClean="0"/>
              <a:t>(suite)</a:t>
            </a:r>
            <a:endParaRPr lang="en-US" noProof="1"/>
          </a:p>
        </p:txBody>
      </p:sp>
      <p:sp>
        <p:nvSpPr>
          <p:cNvPr id="3" name="Content Placeholder 2"/>
          <p:cNvSpPr>
            <a:spLocks noGrp="1"/>
          </p:cNvSpPr>
          <p:nvPr>
            <p:ph idx="1"/>
            <p:custDataLst>
              <p:tags r:id="rId2"/>
            </p:custDataLst>
          </p:nvPr>
        </p:nvSpPr>
        <p:spPr>
          <a:xfrm>
            <a:off x="762000" y="1981200"/>
            <a:ext cx="7543800" cy="4038600"/>
          </a:xfrm>
        </p:spPr>
        <p:txBody>
          <a:bodyPr/>
          <a:lstStyle/>
          <a:p>
            <a:pPr lvl="0" algn="just">
              <a:spcBef>
                <a:spcPts val="600"/>
              </a:spcBef>
              <a:spcAft>
                <a:spcPts val="600"/>
              </a:spcAft>
            </a:pPr>
            <a:r>
              <a:rPr lang="en-US" sz="1800" i="1" noProof="1" smtClean="0"/>
              <a:t>Centre for Law and Democracy (CLD)</a:t>
            </a:r>
          </a:p>
          <a:p>
            <a:pPr lvl="0" algn="just">
              <a:spcBef>
                <a:spcPts val="600"/>
              </a:spcBef>
              <a:spcAft>
                <a:spcPts val="600"/>
              </a:spcAft>
            </a:pPr>
            <a:r>
              <a:rPr lang="en-US" sz="1800" noProof="1" smtClean="0"/>
              <a:t>L’intervention du CLD est aussi axée sur l’alinéa 2b) de la </a:t>
            </a:r>
            <a:r>
              <a:rPr lang="en-US" sz="1800" i="1" noProof="1" smtClean="0"/>
              <a:t>Charte</a:t>
            </a:r>
            <a:r>
              <a:rPr lang="en-US" sz="1800" noProof="1" smtClean="0"/>
              <a:t>.</a:t>
            </a:r>
          </a:p>
          <a:p>
            <a:pPr lvl="0" algn="just">
              <a:spcBef>
                <a:spcPts val="600"/>
              </a:spcBef>
              <a:spcAft>
                <a:spcPts val="600"/>
              </a:spcAft>
            </a:pPr>
            <a:r>
              <a:rPr lang="en-US" sz="1800" noProof="1" smtClean="0"/>
              <a:t>Le CLD soutient que bien que le droit d’accès aux renseignements détenus par l’État ait été reconnu comme un droit protégé par la </a:t>
            </a:r>
            <a:r>
              <a:rPr lang="en-US" sz="1800" i="1" noProof="1" smtClean="0"/>
              <a:t>Charte</a:t>
            </a:r>
            <a:r>
              <a:rPr lang="en-US" sz="1800" noProof="1" smtClean="0"/>
              <a:t>, il y a eu très peu de litiges subséquents mettant en jeu ce droit et, en conséquence, c’est un domaine du droit dans lequel il est particulièrement important que les tribunaux canadiens prennent en compte les normes et les pratiques internationales en matière de droit de la personne.</a:t>
            </a:r>
          </a:p>
          <a:p>
            <a:pPr lvl="0" algn="just">
              <a:spcBef>
                <a:spcPts val="600"/>
              </a:spcBef>
              <a:spcAft>
                <a:spcPts val="600"/>
              </a:spcAft>
            </a:pPr>
            <a:r>
              <a:rPr lang="en-US" sz="1800" noProof="1" smtClean="0"/>
              <a:t>Dans son intervention, le CLD s’emploie à aider la Cour à présenter un point de vue sur le droit à l’information fondé en droit international tel qu’il se reflète dans des normes internationales faisant autorité ainsi que dans les lois et les pratiques d’autres pays.</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27</a:t>
            </a:fld>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838200"/>
            <a:ext cx="6804117" cy="381000"/>
          </a:xfrm>
        </p:spPr>
        <p:txBody>
          <a:bodyPr/>
          <a:lstStyle/>
          <a:p>
            <a:r>
              <a:rPr lang="en-US" noProof="1" smtClean="0"/>
              <a:t>Arguments des intervenants </a:t>
            </a:r>
            <a:r>
              <a:rPr lang="en-US" sz="1800" noProof="1" smtClean="0"/>
              <a:t>(suite)</a:t>
            </a:r>
            <a:endParaRPr lang="en-US" noProof="1"/>
          </a:p>
        </p:txBody>
      </p:sp>
      <p:sp>
        <p:nvSpPr>
          <p:cNvPr id="3" name="Content Placeholder 2"/>
          <p:cNvSpPr>
            <a:spLocks noGrp="1"/>
          </p:cNvSpPr>
          <p:nvPr>
            <p:ph idx="1"/>
            <p:custDataLst>
              <p:tags r:id="rId2"/>
            </p:custDataLst>
          </p:nvPr>
        </p:nvSpPr>
        <p:spPr>
          <a:xfrm>
            <a:off x="533400" y="1295400"/>
            <a:ext cx="8229600" cy="4724400"/>
          </a:xfrm>
        </p:spPr>
        <p:txBody>
          <a:bodyPr/>
          <a:lstStyle/>
          <a:p>
            <a:pPr lvl="0" algn="just">
              <a:spcBef>
                <a:spcPts val="600"/>
              </a:spcBef>
              <a:spcAft>
                <a:spcPts val="600"/>
              </a:spcAft>
            </a:pPr>
            <a:r>
              <a:rPr lang="en-US" sz="1700" i="1" noProof="1" smtClean="0"/>
              <a:t>Criminal Lawyers’ Association (CLA)</a:t>
            </a:r>
          </a:p>
          <a:p>
            <a:pPr lvl="0" algn="just">
              <a:spcBef>
                <a:spcPts val="600"/>
              </a:spcBef>
              <a:spcAft>
                <a:spcPts val="600"/>
              </a:spcAft>
            </a:pPr>
            <a:r>
              <a:rPr lang="en-US" sz="1700" noProof="1" smtClean="0"/>
              <a:t>L’intervention de la CLA met l’accent sur la primauté du droit. L’Association soutient que les modifications de la LARA engagent la primauté du droit :</a:t>
            </a:r>
          </a:p>
          <a:p>
            <a:pPr marL="342900" indent="-342900" algn="just">
              <a:spcBef>
                <a:spcPts val="600"/>
              </a:spcBef>
              <a:spcAft>
                <a:spcPts val="600"/>
              </a:spcAft>
              <a:buFont typeface="+mj-lt"/>
              <a:buAutoNum type="arabicPeriod"/>
            </a:pPr>
            <a:r>
              <a:rPr lang="en-US" sz="1700" noProof="1" smtClean="0"/>
              <a:t>par leur nature rétrospective, qui est contraire au principe établi selon lequel tous les changements importants du droit public soient de nature prospective;</a:t>
            </a:r>
          </a:p>
          <a:p>
            <a:pPr marL="342900" indent="-342900" algn="just">
              <a:spcBef>
                <a:spcPts val="600"/>
              </a:spcBef>
              <a:spcAft>
                <a:spcPts val="600"/>
              </a:spcAft>
              <a:buFont typeface="+mj-lt"/>
              <a:buAutoNum type="arabicPeriod"/>
            </a:pPr>
            <a:r>
              <a:rPr lang="en-US" sz="1700" noProof="1" smtClean="0"/>
              <a:t>en visant à donner un avantage à des fonctionnaires de l’État dont on allègue qu’ils ont contrevenu à la loi, plutôt que des modifications qui s’appliquent universellement à tous les citoyens.</a:t>
            </a:r>
          </a:p>
          <a:p>
            <a:pPr lvl="0" algn="just">
              <a:spcBef>
                <a:spcPts val="600"/>
              </a:spcBef>
              <a:spcAft>
                <a:spcPts val="600"/>
              </a:spcAft>
            </a:pPr>
            <a:r>
              <a:rPr lang="en-US" sz="1700" noProof="1" smtClean="0"/>
              <a:t>Selon la CLA, il s’agit de la première affaire dans laquelle une modification du droit substantiel, en l’espèce une modification législative qui abroge une interdiction visant une conduite, a été faite rétroactivement de façon à conférer une immunité pour des actes passés qui peuvent avoir violés une loi en vigueur à l’époque de l’acte et qui aurait pu donner lieu à des sanctions.</a:t>
            </a:r>
          </a:p>
          <a:p>
            <a:pPr lvl="0" algn="just">
              <a:spcBef>
                <a:spcPts val="600"/>
              </a:spcBef>
              <a:spcAft>
                <a:spcPts val="600"/>
              </a:spcAft>
            </a:pPr>
            <a:r>
              <a:rPr lang="en-US" sz="1700" noProof="1" smtClean="0"/>
              <a:t>La CLA soutient aussi que des fonctionnaires de l’État ont obtenu l’avantage d’une protection rétrospective dont les simples citoyens n’ont jamais bénéficié.</a:t>
            </a:r>
          </a:p>
          <a:p>
            <a:endParaRPr lang="en-US" sz="20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28</a:t>
            </a:fld>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6804117" cy="911727"/>
          </a:xfrm>
        </p:spPr>
        <p:txBody>
          <a:bodyPr/>
          <a:lstStyle/>
          <a:p>
            <a:r>
              <a:rPr lang="en-US" noProof="1" smtClean="0"/>
              <a:t>Le principe de la primauté du droit </a:t>
            </a:r>
            <a:endParaRPr lang="en-US" noProof="1"/>
          </a:p>
        </p:txBody>
      </p:sp>
      <p:sp>
        <p:nvSpPr>
          <p:cNvPr id="3" name="Content Placeholder 2"/>
          <p:cNvSpPr>
            <a:spLocks noGrp="1"/>
          </p:cNvSpPr>
          <p:nvPr>
            <p:ph idx="1"/>
            <p:custDataLst>
              <p:tags r:id="rId2"/>
            </p:custDataLst>
          </p:nvPr>
        </p:nvSpPr>
        <p:spPr>
          <a:xfrm>
            <a:off x="762000" y="1981200"/>
            <a:ext cx="7543800" cy="4038600"/>
          </a:xfrm>
        </p:spPr>
        <p:txBody>
          <a:bodyPr/>
          <a:lstStyle/>
          <a:p>
            <a:pPr>
              <a:spcBef>
                <a:spcPts val="600"/>
              </a:spcBef>
              <a:spcAft>
                <a:spcPts val="600"/>
              </a:spcAft>
            </a:pPr>
            <a:r>
              <a:rPr lang="en-US" noProof="1" smtClean="0"/>
              <a:t>Reconnaissance et élaboration du principe de la primauté du droit par la CSC</a:t>
            </a:r>
          </a:p>
          <a:p>
            <a:pPr marL="893763" lvl="1" indent="-350838">
              <a:spcBef>
                <a:spcPts val="600"/>
              </a:spcBef>
              <a:spcAft>
                <a:spcPts val="600"/>
              </a:spcAft>
              <a:buFont typeface="Arial"/>
              <a:buChar char="•"/>
            </a:pPr>
            <a:r>
              <a:rPr lang="en-US" i="1" noProof="1" smtClean="0"/>
              <a:t>Renvoi relatif à la Sécession du Québec</a:t>
            </a:r>
            <a:r>
              <a:rPr lang="en-US" noProof="1" smtClean="0"/>
              <a:t>, [1998] 2 RCS 217 (</a:t>
            </a:r>
            <a:r>
              <a:rPr lang="en-US" i="1" noProof="1" smtClean="0"/>
              <a:t>Renvoi relatif à la Sécession du Québec)</a:t>
            </a:r>
          </a:p>
          <a:p>
            <a:pPr marL="893763" lvl="1" indent="-350838">
              <a:spcBef>
                <a:spcPts val="600"/>
              </a:spcBef>
              <a:spcAft>
                <a:spcPts val="600"/>
              </a:spcAft>
              <a:buFont typeface="Arial"/>
              <a:buChar char="•"/>
            </a:pPr>
            <a:r>
              <a:rPr lang="en-US" i="1" noProof="1" smtClean="0"/>
              <a:t>Colombie-Britannique c. Imperial Tobacco Canada Ltée</a:t>
            </a:r>
            <a:r>
              <a:rPr lang="en-US" noProof="1" smtClean="0"/>
              <a:t>, 2005 CSC 49 (</a:t>
            </a:r>
            <a:r>
              <a:rPr lang="en-US" i="1" noProof="1" smtClean="0"/>
              <a:t>Imperial Tobacco</a:t>
            </a:r>
            <a:r>
              <a:rPr lang="en-US" noProof="1" smtClean="0"/>
              <a:t>)</a:t>
            </a:r>
          </a:p>
          <a:p>
            <a:pPr marL="893763" lvl="1" indent="-350838">
              <a:spcBef>
                <a:spcPts val="600"/>
              </a:spcBef>
              <a:spcAft>
                <a:spcPts val="600"/>
              </a:spcAft>
              <a:buFont typeface="Arial"/>
              <a:buChar char="•"/>
            </a:pPr>
            <a:r>
              <a:rPr lang="en-US" i="1" noProof="1" smtClean="0"/>
              <a:t>Colombie-Britannique (PG) c. Christie</a:t>
            </a:r>
            <a:r>
              <a:rPr lang="en-US" noProof="1" smtClean="0"/>
              <a:t>, 2007 CSC 21 (</a:t>
            </a:r>
            <a:r>
              <a:rPr lang="en-US" i="1" noProof="1" smtClean="0"/>
              <a:t>Christie</a:t>
            </a:r>
            <a:r>
              <a:rPr lang="en-US" noProof="1" smtClean="0"/>
              <a:t>)</a:t>
            </a:r>
          </a:p>
          <a:p>
            <a:pPr marL="893763" lvl="1" indent="-350838">
              <a:spcBef>
                <a:spcPts val="600"/>
              </a:spcBef>
              <a:spcAft>
                <a:spcPts val="600"/>
              </a:spcAft>
              <a:buFont typeface="Arial"/>
              <a:buChar char="•"/>
            </a:pPr>
            <a:r>
              <a:rPr lang="en-US" i="1" noProof="1" smtClean="0"/>
              <a:t>Trial Lawyers’ Association of British Columbia c Colombie-Britannique (PA)</a:t>
            </a:r>
            <a:r>
              <a:rPr lang="en-US" noProof="1" smtClean="0"/>
              <a:t>, 2014 CSC 59 (</a:t>
            </a:r>
            <a:r>
              <a:rPr lang="en-US" i="1" noProof="1" smtClean="0"/>
              <a:t>Trial Lawyers’ Association</a:t>
            </a:r>
            <a:r>
              <a:rPr lang="en-US" noProof="1" smtClean="0"/>
              <a:t>)</a:t>
            </a:r>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29</a:t>
            </a:fld>
            <a:endParaRPr lang="fr-FR" dirty="0"/>
          </a:p>
        </p:txBody>
      </p:sp>
    </p:spTree>
    <p:extLst>
      <p:ext uri="{BB962C8B-B14F-4D97-AF65-F5344CB8AC3E}">
        <p14:creationId xmlns="" xmlns:p14="http://schemas.microsoft.com/office/powerpoint/2010/main" val="1263837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838200"/>
            <a:ext cx="6804117" cy="1143000"/>
          </a:xfrm>
        </p:spPr>
        <p:txBody>
          <a:bodyPr/>
          <a:lstStyle/>
          <a:p>
            <a:r>
              <a:rPr lang="en-US" noProof="1" smtClean="0"/>
              <a:t>Aperçu de l’exposé</a:t>
            </a:r>
            <a:endParaRPr lang="en-US" noProof="1"/>
          </a:p>
        </p:txBody>
      </p:sp>
      <p:sp>
        <p:nvSpPr>
          <p:cNvPr id="3" name="Content Placeholder 2"/>
          <p:cNvSpPr>
            <a:spLocks noGrp="1"/>
          </p:cNvSpPr>
          <p:nvPr>
            <p:ph idx="1"/>
            <p:custDataLst>
              <p:tags r:id="rId2"/>
            </p:custDataLst>
          </p:nvPr>
        </p:nvSpPr>
        <p:spPr>
          <a:xfrm>
            <a:off x="762000" y="2133601"/>
            <a:ext cx="6804117" cy="3886200"/>
          </a:xfrm>
        </p:spPr>
        <p:txBody>
          <a:bodyPr/>
          <a:lstStyle/>
          <a:p>
            <a:pPr marL="342900" indent="-342900">
              <a:spcBef>
                <a:spcPts val="600"/>
              </a:spcBef>
              <a:spcAft>
                <a:spcPts val="600"/>
              </a:spcAft>
              <a:buFont typeface="+mj-lt"/>
              <a:buAutoNum type="alphaUcPeriod"/>
            </a:pPr>
            <a:r>
              <a:rPr lang="en-US" sz="1800" b="1" noProof="1" smtClean="0"/>
              <a:t>Le droit </a:t>
            </a:r>
            <a:r>
              <a:rPr lang="en-US" sz="1800" b="1" noProof="1" smtClean="0"/>
              <a:t>à l’information (à </a:t>
            </a:r>
            <a:r>
              <a:rPr lang="en-US" sz="1800" b="1" noProof="1" smtClean="0"/>
              <a:t>l’échelon national et international)</a:t>
            </a:r>
          </a:p>
          <a:p>
            <a:pPr marL="342900" indent="-342900">
              <a:spcBef>
                <a:spcPts val="600"/>
              </a:spcBef>
              <a:spcAft>
                <a:spcPts val="600"/>
              </a:spcAft>
              <a:buFont typeface="+mj-lt"/>
              <a:buAutoNum type="alphaUcPeriod"/>
            </a:pPr>
            <a:r>
              <a:rPr lang="en-US" sz="1800" b="1" noProof="1" smtClean="0"/>
              <a:t>L’enquête relative au Registre des armes d’épaule et la contestation constitutionnelle</a:t>
            </a:r>
          </a:p>
          <a:p>
            <a:pPr marL="342900" indent="-342900">
              <a:spcBef>
                <a:spcPts val="600"/>
              </a:spcBef>
              <a:spcAft>
                <a:spcPts val="600"/>
              </a:spcAft>
              <a:buFont typeface="+mj-lt"/>
              <a:buAutoNum type="alphaUcPeriod"/>
            </a:pPr>
            <a:r>
              <a:rPr lang="en-US" sz="1800" b="1" noProof="1" smtClean="0"/>
              <a:t>Le principe de la primauté du droit</a:t>
            </a:r>
          </a:p>
          <a:p>
            <a:pPr marL="342900" indent="-342900">
              <a:spcBef>
                <a:spcPts val="600"/>
              </a:spcBef>
              <a:spcAft>
                <a:spcPts val="600"/>
              </a:spcAft>
              <a:buFont typeface="+mj-lt"/>
              <a:buAutoNum type="alphaUcPeriod"/>
            </a:pPr>
            <a:r>
              <a:rPr lang="en-US" sz="1800" b="1" noProof="1" smtClean="0"/>
              <a:t>Le droit constitutionnel de savoir au Canada</a:t>
            </a:r>
          </a:p>
          <a:p>
            <a:pPr marL="342900" indent="-342900">
              <a:spcBef>
                <a:spcPts val="600"/>
              </a:spcBef>
              <a:spcAft>
                <a:spcPts val="600"/>
              </a:spcAft>
              <a:buFont typeface="+mj-lt"/>
              <a:buAutoNum type="alphaUcPeriod"/>
            </a:pPr>
            <a:r>
              <a:rPr lang="en-US" sz="1800" b="1" noProof="1" smtClean="0"/>
              <a:t>Évaluation de la contestation constitutionnelle</a:t>
            </a:r>
          </a:p>
          <a:p>
            <a:pPr marL="342900" indent="-342900">
              <a:spcBef>
                <a:spcPts val="600"/>
              </a:spcBef>
              <a:spcAft>
                <a:spcPts val="600"/>
              </a:spcAft>
              <a:buFont typeface="+mj-lt"/>
              <a:buAutoNum type="alphaUcPeriod"/>
            </a:pPr>
            <a:r>
              <a:rPr lang="en-US" sz="1800" b="1" noProof="1" smtClean="0"/>
              <a:t>État de la contestation constitutionnelle</a:t>
            </a:r>
          </a:p>
          <a:p>
            <a:pPr marL="342900" indent="-342900">
              <a:spcBef>
                <a:spcPts val="600"/>
              </a:spcBef>
              <a:spcAft>
                <a:spcPts val="600"/>
              </a:spcAft>
              <a:buFont typeface="+mj-lt"/>
              <a:buAutoNum type="alphaUcPeriod"/>
            </a:pPr>
            <a:r>
              <a:rPr lang="en-US" sz="1800" b="1" noProof="1" smtClean="0"/>
              <a:t>Discussion</a:t>
            </a:r>
          </a:p>
          <a:p>
            <a:pPr marL="342900" indent="-342900">
              <a:spcBef>
                <a:spcPts val="600"/>
              </a:spcBef>
              <a:spcAft>
                <a:spcPts val="600"/>
              </a:spcAft>
              <a:buFont typeface="+mj-lt"/>
              <a:buAutoNum type="alphaUcPeriod"/>
            </a:pPr>
            <a:r>
              <a:rPr lang="en-US" sz="1800" b="1" noProof="1" smtClean="0"/>
              <a:t>Questions</a:t>
            </a:r>
          </a:p>
          <a:p>
            <a:endParaRPr lang="en-US" sz="14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3</a:t>
            </a:fld>
            <a:endParaRPr lang="fr-FR" dirty="0"/>
          </a:p>
        </p:txBody>
      </p:sp>
    </p:spTree>
    <p:extLst>
      <p:ext uri="{BB962C8B-B14F-4D97-AF65-F5344CB8AC3E}">
        <p14:creationId xmlns="" xmlns:p14="http://schemas.microsoft.com/office/powerpoint/2010/main" val="198348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239000" cy="759327"/>
          </a:xfrm>
        </p:spPr>
        <p:txBody>
          <a:bodyPr/>
          <a:lstStyle/>
          <a:p>
            <a:r>
              <a:rPr lang="en-US" noProof="1" smtClean="0"/>
              <a:t>Le principe de la primauté du droit (CSC)</a:t>
            </a:r>
            <a:endParaRPr lang="en-US" noProof="1"/>
          </a:p>
        </p:txBody>
      </p:sp>
      <p:sp>
        <p:nvSpPr>
          <p:cNvPr id="3" name="Content Placeholder 2"/>
          <p:cNvSpPr>
            <a:spLocks noGrp="1"/>
          </p:cNvSpPr>
          <p:nvPr>
            <p:ph idx="1"/>
            <p:custDataLst>
              <p:tags r:id="rId2"/>
            </p:custDataLst>
          </p:nvPr>
        </p:nvSpPr>
        <p:spPr>
          <a:xfrm>
            <a:off x="762000" y="1828800"/>
            <a:ext cx="7620000" cy="4191000"/>
          </a:xfrm>
        </p:spPr>
        <p:txBody>
          <a:bodyPr/>
          <a:lstStyle/>
          <a:p>
            <a:r>
              <a:rPr lang="en-US" sz="1800" noProof="1" smtClean="0"/>
              <a:t>« Les principes du constitutionnalisme et de la primauté du droit sont à la base de notre système de gouvernement.  Comme l'indique l'arrêt </a:t>
            </a:r>
            <a:r>
              <a:rPr lang="en-US" sz="1800" i="1" noProof="1" smtClean="0"/>
              <a:t>Roncarelli c. Duplessis</a:t>
            </a:r>
            <a:r>
              <a:rPr lang="en-US" sz="1800" noProof="1" smtClean="0"/>
              <a:t>, [1959] R.C.S. 121, à la p. 142, la primauté du droit (le principe de la légalité) est [</a:t>
            </a:r>
            <a:r>
              <a:rPr lang="en-US" sz="1800" cap="all" noProof="1" smtClean="0"/>
              <a:t>TRADUCTION</a:t>
            </a:r>
            <a:r>
              <a:rPr lang="en-US" sz="1800" noProof="1" smtClean="0"/>
              <a:t>] </a:t>
            </a:r>
            <a:r>
              <a:rPr lang="en-US" sz="1800" dirty="0" smtClean="0">
                <a:solidFill>
                  <a:srgbClr val="000000"/>
                </a:solidFill>
              </a:rPr>
              <a:t>“</a:t>
            </a:r>
            <a:r>
              <a:rPr lang="en-US" sz="1800" noProof="1" smtClean="0"/>
              <a:t>un des postulats fondamentaux de notre structure constitutionnelle</a:t>
            </a:r>
            <a:r>
              <a:rPr lang="en-US" sz="1800" dirty="0" smtClean="0"/>
              <a:t>”</a:t>
            </a:r>
            <a:r>
              <a:rPr lang="en-US" sz="1800" noProof="1" smtClean="0"/>
              <a:t>.  Nous avons noté, dans le </a:t>
            </a:r>
            <a:r>
              <a:rPr lang="en-US" sz="1800" i="1" noProof="1" smtClean="0"/>
              <a:t>Renvoi relatif au rapatriement</a:t>
            </a:r>
            <a:r>
              <a:rPr lang="en-US" sz="1800" noProof="1" smtClean="0"/>
              <a:t>, précité, aux pp. 805 et 806, que </a:t>
            </a:r>
            <a:r>
              <a:rPr lang="en-US" sz="1800" dirty="0" smtClean="0">
                <a:solidFill>
                  <a:srgbClr val="000000"/>
                </a:solidFill>
              </a:rPr>
              <a:t>“</a:t>
            </a:r>
            <a:r>
              <a:rPr lang="en-US" sz="1800" noProof="1" smtClean="0"/>
              <a:t>[l]a règle de droit est une expression haute en couleur qui, sans qu'il soit nécessaire d'en examiner ici les nombreuses implications, communique par exemple un sens de l'ordre, de la sujétion aux règles juridiques connues et de la responsabilité de l'exécutif devant l'autorité légale</a:t>
            </a:r>
            <a:r>
              <a:rPr lang="en-US" sz="1800" dirty="0"/>
              <a:t>”</a:t>
            </a:r>
            <a:r>
              <a:rPr lang="en-US" sz="1800" noProof="1" smtClean="0"/>
              <a:t>.  À son niveau le plus élémentaire, le principe de la primauté du droit assure aux citoyens et résidents une société stable, prévisible et ordonnée où mener leurs activités.  Elle fournit aux personnes un rempart contre l'arbitraire de l'État. »</a:t>
            </a:r>
          </a:p>
          <a:p>
            <a:r>
              <a:rPr lang="en-US" sz="1800" noProof="1" smtClean="0">
                <a:solidFill>
                  <a:srgbClr val="000000"/>
                </a:solidFill>
              </a:rPr>
              <a:t>				</a:t>
            </a:r>
            <a:r>
              <a:rPr lang="en-US" sz="1800" i="1" noProof="1" smtClean="0"/>
              <a:t>Renvoi relatif à la sécession du Québec, </a:t>
            </a:r>
            <a:r>
              <a:rPr lang="en-US" sz="1800" noProof="1" smtClean="0"/>
              <a:t>au </a:t>
            </a:r>
            <a:r>
              <a:rPr lang="en-US" sz="1800" noProof="1" smtClean="0">
                <a:solidFill>
                  <a:srgbClr val="000000"/>
                </a:solidFill>
              </a:rPr>
              <a:t>par. 70</a:t>
            </a:r>
            <a:endParaRPr lang="en-US" sz="1800" noProof="1">
              <a:solidFill>
                <a:srgbClr val="000000"/>
              </a:solidFill>
            </a:endParaRPr>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30</a:t>
            </a:fld>
            <a:endParaRPr lang="fr-FR" dirty="0"/>
          </a:p>
        </p:txBody>
      </p:sp>
    </p:spTree>
    <p:extLst>
      <p:ext uri="{BB962C8B-B14F-4D97-AF65-F5344CB8AC3E}">
        <p14:creationId xmlns="" xmlns:p14="http://schemas.microsoft.com/office/powerpoint/2010/main" val="405608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162800" cy="911727"/>
          </a:xfrm>
        </p:spPr>
        <p:txBody>
          <a:bodyPr/>
          <a:lstStyle/>
          <a:p>
            <a:r>
              <a:rPr lang="en-US" noProof="1" smtClean="0"/>
              <a:t>Le principe de la primauté du droit (CSC)</a:t>
            </a:r>
            <a:endParaRPr lang="en-US" noProof="1"/>
          </a:p>
        </p:txBody>
      </p:sp>
      <p:sp>
        <p:nvSpPr>
          <p:cNvPr id="3" name="Content Placeholder 2"/>
          <p:cNvSpPr>
            <a:spLocks noGrp="1"/>
          </p:cNvSpPr>
          <p:nvPr>
            <p:ph idx="1"/>
            <p:custDataLst>
              <p:tags r:id="rId2"/>
            </p:custDataLst>
          </p:nvPr>
        </p:nvSpPr>
        <p:spPr>
          <a:xfrm>
            <a:off x="762000" y="2136273"/>
            <a:ext cx="7543800" cy="3883527"/>
          </a:xfrm>
        </p:spPr>
        <p:txBody>
          <a:bodyPr/>
          <a:lstStyle/>
          <a:p>
            <a:pPr marL="457200" indent="-457200">
              <a:spcBef>
                <a:spcPts val="600"/>
              </a:spcBef>
              <a:spcAft>
                <a:spcPts val="600"/>
              </a:spcAft>
              <a:buAutoNum type="arabicParenR"/>
            </a:pPr>
            <a:r>
              <a:rPr lang="en-US" sz="2000" noProof="1" smtClean="0"/>
              <a:t>Le principe de la primauté du droit consacre « la suprématie du droit sur les actes du gouvernement et des particuliers.  En bref, il y a une seule loi pour tous ». </a:t>
            </a:r>
          </a:p>
          <a:p>
            <a:pPr marL="457200" indent="-457200">
              <a:spcBef>
                <a:spcPts val="600"/>
              </a:spcBef>
              <a:spcAft>
                <a:spcPts val="600"/>
              </a:spcAft>
              <a:buAutoNum type="arabicParenR"/>
            </a:pPr>
            <a:r>
              <a:rPr lang="en-US" sz="2000" noProof="1" smtClean="0"/>
              <a:t>« La primauté du droit exige la création et le maintien d'un ordre réel de droit positif qui préserve et incorpore le principe plus général de l'ordre normatif ». </a:t>
            </a:r>
          </a:p>
          <a:p>
            <a:pPr marL="457200" indent="-457200">
              <a:spcBef>
                <a:spcPts val="600"/>
              </a:spcBef>
              <a:spcAft>
                <a:spcPts val="600"/>
              </a:spcAft>
              <a:buAutoNum type="arabicParenR"/>
            </a:pPr>
            <a:r>
              <a:rPr lang="en-US" sz="2000" noProof="1" smtClean="0"/>
              <a:t>«  “L'exercice de tout pouvoir public doit en bout de ligne tirer sa source d'une règle de droit</a:t>
            </a:r>
            <a:r>
              <a:rPr lang="en-US" sz="2000" dirty="0"/>
              <a:t>”</a:t>
            </a:r>
            <a:r>
              <a:rPr lang="en-US" sz="2000" noProof="1" smtClean="0"/>
              <a:t>.  En d'autres termes, les rapports entre l'État et les individus doivent être régis par le droit. »</a:t>
            </a:r>
          </a:p>
          <a:p>
            <a:pPr>
              <a:spcBef>
                <a:spcPts val="600"/>
              </a:spcBef>
              <a:spcAft>
                <a:spcPts val="600"/>
              </a:spcAft>
            </a:pPr>
            <a:r>
              <a:rPr lang="en-US" sz="2000" noProof="1" smtClean="0"/>
              <a:t>				</a:t>
            </a:r>
            <a:r>
              <a:rPr lang="en-US" sz="2000" i="1" noProof="1" smtClean="0"/>
              <a:t> Renvoi relatif à la sécession du Québec, </a:t>
            </a:r>
            <a:r>
              <a:rPr lang="en-US" sz="2000" noProof="1" smtClean="0"/>
              <a:t>au </a:t>
            </a:r>
            <a:r>
              <a:rPr lang="en-US" sz="2000" noProof="1" smtClean="0">
                <a:solidFill>
                  <a:srgbClr val="000000"/>
                </a:solidFill>
              </a:rPr>
              <a:t>par</a:t>
            </a:r>
            <a:r>
              <a:rPr lang="en-US" sz="2000" noProof="1" smtClean="0"/>
              <a:t>. 71</a:t>
            </a:r>
            <a:endParaRPr lang="en-US" sz="20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31</a:t>
            </a:fld>
            <a:endParaRPr lang="fr-FR" dirty="0"/>
          </a:p>
        </p:txBody>
      </p:sp>
    </p:spTree>
    <p:extLst>
      <p:ext uri="{BB962C8B-B14F-4D97-AF65-F5344CB8AC3E}">
        <p14:creationId xmlns="" xmlns:p14="http://schemas.microsoft.com/office/powerpoint/2010/main" val="3108031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239000" cy="1143000"/>
          </a:xfrm>
        </p:spPr>
        <p:txBody>
          <a:bodyPr/>
          <a:lstStyle/>
          <a:p>
            <a:r>
              <a:rPr lang="en-US" noProof="1" smtClean="0"/>
              <a:t>Le principe de la primauté du droit (CSC)</a:t>
            </a:r>
            <a:endParaRPr lang="en-US" noProof="1"/>
          </a:p>
        </p:txBody>
      </p:sp>
      <p:sp>
        <p:nvSpPr>
          <p:cNvPr id="3" name="Content Placeholder 2"/>
          <p:cNvSpPr>
            <a:spLocks noGrp="1"/>
          </p:cNvSpPr>
          <p:nvPr>
            <p:ph idx="1"/>
            <p:custDataLst>
              <p:tags r:id="rId2"/>
            </p:custDataLst>
          </p:nvPr>
        </p:nvSpPr>
        <p:spPr>
          <a:xfrm>
            <a:off x="762000" y="2057400"/>
            <a:ext cx="7467600" cy="3962400"/>
          </a:xfrm>
        </p:spPr>
        <p:txBody>
          <a:bodyPr/>
          <a:lstStyle/>
          <a:p>
            <a:r>
              <a:rPr lang="en-US" sz="2000" noProof="1" smtClean="0"/>
              <a:t>« Lorsqu’on l’interprète de cette manière, </a:t>
            </a:r>
            <a:r>
              <a:rPr lang="en-US" sz="2000" u="sng" noProof="1" smtClean="0"/>
              <a:t>il est difficile de concevoir que la primauté du droit puisse servir à invalider une loi comme celle qui nous occupe en raison de son contenu</a:t>
            </a:r>
            <a:r>
              <a:rPr lang="en-US" sz="2000" noProof="1" smtClean="0"/>
              <a:t>.  Cela tient au fait qu’aucun des principes qu’embrasse la primauté du droit ne vise directement les termes de la loi.  Le premier principe requiert que les lois soient appliquées à tous ceux, incluant les représentants gouvernementaux, à qui, de par leur libellé, elles doivent s’appliquer.  Le deuxième principe signifie que les lois doivent exister.  Quant au troisième principe, lequel chevauche dans une certaine mesure le premier et le deuxième, il exige que les mesures prises par les représentants de l’État s’appuient sur des lois […] »</a:t>
            </a:r>
          </a:p>
          <a:p>
            <a:r>
              <a:rPr lang="en-US" sz="2000" i="1" noProof="1" smtClean="0"/>
              <a:t>				Imperial Tobacco, </a:t>
            </a:r>
            <a:r>
              <a:rPr lang="en-US" sz="2000" noProof="1" smtClean="0"/>
              <a:t>au</a:t>
            </a:r>
            <a:r>
              <a:rPr lang="en-US" sz="2000" i="1" noProof="1" smtClean="0"/>
              <a:t> </a:t>
            </a:r>
            <a:r>
              <a:rPr lang="en-US" sz="2000" noProof="1" smtClean="0"/>
              <a:t>par. 59 [nous soulignons]</a:t>
            </a:r>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32</a:t>
            </a:fld>
            <a:endParaRPr lang="fr-FR" dirty="0"/>
          </a:p>
        </p:txBody>
      </p:sp>
    </p:spTree>
    <p:extLst>
      <p:ext uri="{BB962C8B-B14F-4D97-AF65-F5344CB8AC3E}">
        <p14:creationId xmlns="" xmlns:p14="http://schemas.microsoft.com/office/powerpoint/2010/main" val="2940243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1"/>
            <a:ext cx="7391400" cy="457199"/>
          </a:xfrm>
        </p:spPr>
        <p:txBody>
          <a:bodyPr/>
          <a:lstStyle/>
          <a:p>
            <a:r>
              <a:rPr lang="en-US" noProof="1" smtClean="0"/>
              <a:t>Le principe de la primauté du droit (CSC)</a:t>
            </a:r>
            <a:endParaRPr lang="en-US" noProof="1"/>
          </a:p>
        </p:txBody>
      </p:sp>
      <p:sp>
        <p:nvSpPr>
          <p:cNvPr id="3" name="Content Placeholder 2"/>
          <p:cNvSpPr>
            <a:spLocks noGrp="1"/>
          </p:cNvSpPr>
          <p:nvPr>
            <p:ph idx="1"/>
            <p:custDataLst>
              <p:tags r:id="rId2"/>
            </p:custDataLst>
          </p:nvPr>
        </p:nvSpPr>
        <p:spPr>
          <a:xfrm>
            <a:off x="685800" y="1447800"/>
            <a:ext cx="7467600" cy="4572000"/>
          </a:xfrm>
        </p:spPr>
        <p:txBody>
          <a:bodyPr/>
          <a:lstStyle/>
          <a:p>
            <a:pPr>
              <a:spcBef>
                <a:spcPts val="600"/>
              </a:spcBef>
              <a:spcAft>
                <a:spcPts val="600"/>
              </a:spcAft>
            </a:pPr>
            <a:r>
              <a:rPr lang="en-US" sz="2000" noProof="1" smtClean="0"/>
              <a:t>« Cela ne signifie pas que la primauté du droit, telle que décrite par cette Cour, n’a aucune force normative.  Comme l’a affirmé la juge en chef McLachlin dans </a:t>
            </a:r>
            <a:r>
              <a:rPr lang="en-US" sz="2000" i="1" noProof="1" smtClean="0"/>
              <a:t>Babcock</a:t>
            </a:r>
            <a:r>
              <a:rPr lang="en-US" sz="2000" noProof="1" smtClean="0"/>
              <a:t>, par. 54, les </a:t>
            </a:r>
            <a:r>
              <a:rPr lang="en-US" sz="2000" dirty="0" smtClean="0"/>
              <a:t>“</a:t>
            </a:r>
            <a:r>
              <a:rPr lang="en-US" sz="2000" noProof="1" smtClean="0"/>
              <a:t>principes constitutionnels non écrits</a:t>
            </a:r>
            <a:r>
              <a:rPr lang="en-US" sz="2000" dirty="0" smtClean="0"/>
              <a:t>”</a:t>
            </a:r>
            <a:r>
              <a:rPr lang="en-US" sz="2000" noProof="1" smtClean="0"/>
              <a:t>, incluant la primauté du droit, </a:t>
            </a:r>
            <a:r>
              <a:rPr lang="en-US" sz="2000" dirty="0" smtClean="0"/>
              <a:t>“</a:t>
            </a:r>
            <a:r>
              <a:rPr lang="en-US" sz="2000" noProof="1" smtClean="0"/>
              <a:t>[peuvent] limiter les actes du gouvernement</a:t>
            </a:r>
            <a:r>
              <a:rPr lang="en-US" sz="2000" dirty="0" smtClean="0"/>
              <a:t>”</a:t>
            </a:r>
            <a:r>
              <a:rPr lang="en-US" sz="2000" noProof="1" smtClean="0"/>
              <a:t>.  Voir aussi </a:t>
            </a:r>
            <a:r>
              <a:rPr lang="en-US" sz="2000" i="1" noProof="1" smtClean="0"/>
              <a:t>Renvoi sur la sécession du Québec</a:t>
            </a:r>
            <a:r>
              <a:rPr lang="en-US" sz="2000" noProof="1" smtClean="0"/>
              <a:t>, par. 54.  </a:t>
            </a:r>
            <a:r>
              <a:rPr lang="en-US" sz="2000" u="sng" noProof="1" smtClean="0"/>
              <a:t>Mais les actes du gouvernement que limite la primauté du droit, comme l’entendent le </a:t>
            </a:r>
            <a:r>
              <a:rPr lang="en-US" sz="2000" i="1" u="sng" noProof="1" smtClean="0"/>
              <a:t>Renvoi relatif aux droits linguistiques au Manitoba</a:t>
            </a:r>
            <a:r>
              <a:rPr lang="en-US" sz="2000" u="sng" noProof="1" smtClean="0"/>
              <a:t> et le </a:t>
            </a:r>
            <a:r>
              <a:rPr lang="en-US" sz="2000" i="1" u="sng" noProof="1" smtClean="0"/>
              <a:t>Renvoi sur la sécession du Québec</a:t>
            </a:r>
            <a:r>
              <a:rPr lang="en-US" sz="2000" u="sng" noProof="1" smtClean="0"/>
              <a:t>, sont habituellement, par définition, ceux des pouvoirs exécutif et judiciaire</a:t>
            </a:r>
            <a:r>
              <a:rPr lang="en-US" sz="2000" noProof="1" smtClean="0"/>
              <a:t>.  Les actes du pouvoir législatif sont aussi limités, mais seulement dans le sens où ils doivent respecter des conditions légales de manière et de forme (c.‑à‑d., les procédures d’adoption, de modification et d’abrogation des lois). »</a:t>
            </a:r>
          </a:p>
          <a:p>
            <a:pPr>
              <a:spcBef>
                <a:spcPts val="600"/>
              </a:spcBef>
              <a:spcAft>
                <a:spcPts val="600"/>
              </a:spcAft>
            </a:pPr>
            <a:r>
              <a:rPr lang="en-US" sz="2000" i="1" noProof="1" smtClean="0"/>
              <a:t>				Imperial Tobacco</a:t>
            </a:r>
            <a:r>
              <a:rPr lang="en-US" sz="2000" noProof="1" smtClean="0"/>
              <a:t>, au par. 60 [nous soulignons]</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33</a:t>
            </a:fld>
            <a:endParaRPr lang="fr-FR" dirty="0"/>
          </a:p>
        </p:txBody>
      </p:sp>
    </p:spTree>
    <p:extLst>
      <p:ext uri="{BB962C8B-B14F-4D97-AF65-F5344CB8AC3E}">
        <p14:creationId xmlns="" xmlns:p14="http://schemas.microsoft.com/office/powerpoint/2010/main" val="4066380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467600" cy="1143000"/>
          </a:xfrm>
        </p:spPr>
        <p:txBody>
          <a:bodyPr/>
          <a:lstStyle/>
          <a:p>
            <a:r>
              <a:rPr lang="en-US" noProof="1" smtClean="0"/>
              <a:t>Le principe de la primauté du droit (CSC)</a:t>
            </a:r>
            <a:endParaRPr lang="en-US" noProof="1"/>
          </a:p>
        </p:txBody>
      </p:sp>
      <p:sp>
        <p:nvSpPr>
          <p:cNvPr id="3" name="Content Placeholder 2"/>
          <p:cNvSpPr>
            <a:spLocks noGrp="1"/>
          </p:cNvSpPr>
          <p:nvPr>
            <p:ph idx="1"/>
            <p:custDataLst>
              <p:tags r:id="rId2"/>
            </p:custDataLst>
          </p:nvPr>
        </p:nvSpPr>
        <p:spPr>
          <a:xfrm>
            <a:off x="762000" y="2133600"/>
            <a:ext cx="7467600" cy="3657600"/>
          </a:xfrm>
        </p:spPr>
        <p:txBody>
          <a:bodyPr/>
          <a:lstStyle/>
          <a:p>
            <a:pPr>
              <a:spcBef>
                <a:spcPts val="600"/>
              </a:spcBef>
              <a:spcAft>
                <a:spcPts val="600"/>
              </a:spcAft>
            </a:pPr>
            <a:r>
              <a:rPr lang="en-US" sz="2000" noProof="1" smtClean="0"/>
              <a:t>« Il est possible d’affirmer en toute objectivité que les conceptions qu’offrent les appelants de la primauté du droit se situent à l’une des extrémités du spectre des conceptions possibles.  Elles valident ainsi la remarque du juge Strayer.  Les appelants plaident en effet que la primauté du droit exige que la loi (1) soit prospective, (2) qu’elle soit de nature générale, (3) qu’elle ne confère aucun privilège spécial au gouvernement, sauf pour les besoins d’une gouvernance efficace, et (4) qu’elle assure un procès équitable au civil.  Ils soutiennent alors que la Loi contrevient à chacune de ces exigences, ce qui la rendrait invalide. »</a:t>
            </a:r>
          </a:p>
          <a:p>
            <a:pPr>
              <a:spcBef>
                <a:spcPts val="600"/>
              </a:spcBef>
              <a:spcAft>
                <a:spcPts val="600"/>
              </a:spcAft>
            </a:pPr>
            <a:r>
              <a:rPr lang="en-US" sz="2000" noProof="1" smtClean="0"/>
              <a:t>					</a:t>
            </a:r>
            <a:r>
              <a:rPr lang="en-US" sz="2000" i="1" noProof="1" smtClean="0"/>
              <a:t>Imperial Tobacco, </a:t>
            </a:r>
            <a:r>
              <a:rPr lang="en-US" sz="2000" noProof="1" smtClean="0"/>
              <a:t>au par. 63</a:t>
            </a:r>
            <a:endParaRPr lang="en-US" sz="20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34</a:t>
            </a:fld>
            <a:endParaRPr lang="fr-FR" dirty="0"/>
          </a:p>
        </p:txBody>
      </p:sp>
    </p:spTree>
    <p:extLst>
      <p:ext uri="{BB962C8B-B14F-4D97-AF65-F5344CB8AC3E}">
        <p14:creationId xmlns="" xmlns:p14="http://schemas.microsoft.com/office/powerpoint/2010/main" val="219356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239000" cy="1143000"/>
          </a:xfrm>
        </p:spPr>
        <p:txBody>
          <a:bodyPr/>
          <a:lstStyle/>
          <a:p>
            <a:r>
              <a:rPr lang="en-US" noProof="1" smtClean="0"/>
              <a:t>Le principe de la primauté du droit (CSC)</a:t>
            </a:r>
            <a:endParaRPr lang="en-US" noProof="1"/>
          </a:p>
        </p:txBody>
      </p:sp>
      <p:sp>
        <p:nvSpPr>
          <p:cNvPr id="3" name="Content Placeholder 2"/>
          <p:cNvSpPr>
            <a:spLocks noGrp="1"/>
          </p:cNvSpPr>
          <p:nvPr>
            <p:ph idx="1"/>
            <p:custDataLst>
              <p:tags r:id="rId2"/>
            </p:custDataLst>
          </p:nvPr>
        </p:nvSpPr>
        <p:spPr>
          <a:xfrm>
            <a:off x="762000" y="2286000"/>
            <a:ext cx="7467600" cy="3733800"/>
          </a:xfrm>
        </p:spPr>
        <p:txBody>
          <a:bodyPr/>
          <a:lstStyle/>
          <a:p>
            <a:pPr>
              <a:spcBef>
                <a:spcPts val="600"/>
              </a:spcBef>
              <a:spcAft>
                <a:spcPts val="600"/>
              </a:spcAft>
            </a:pPr>
            <a:r>
              <a:rPr lang="en-US" sz="2000" noProof="1" smtClean="0"/>
              <a:t>« Il ressort nettement de l’examen de ces principes que, à l’heure actuelle, l’accès général aux services juridiques n’est pas considéré comme un aspect de la primauté du droit.  </a:t>
            </a:r>
            <a:r>
              <a:rPr lang="en-US" sz="2000" u="sng" noProof="1" smtClean="0"/>
              <a:t>Dans </a:t>
            </a:r>
            <a:r>
              <a:rPr lang="en-US" sz="2000" i="1" u="sng" noProof="1" smtClean="0"/>
              <a:t>Imperial Tobacco</a:t>
            </a:r>
            <a:r>
              <a:rPr lang="en-US" sz="2000" u="sng" noProof="1" smtClean="0"/>
              <a:t>, toutefois, notre Cour n’a pas écarté la possibilité que la primauté du droit puisse englober d’autres principes</a:t>
            </a:r>
            <a:r>
              <a:rPr lang="en-US" sz="2000" noProof="1" smtClean="0"/>
              <a:t>.  Il est donc nécessaire de décider si l’accès général à des services juridiques lors de procédures de tribunaux judiciaires ou administratifs portant sur des droits et des obligations constitue un aspect fondamental de la primauté du droit. »</a:t>
            </a:r>
          </a:p>
          <a:p>
            <a:pPr>
              <a:spcBef>
                <a:spcPts val="600"/>
              </a:spcBef>
              <a:spcAft>
                <a:spcPts val="600"/>
              </a:spcAft>
            </a:pPr>
            <a:r>
              <a:rPr lang="en-US" sz="2000" noProof="1" smtClean="0"/>
              <a:t>						</a:t>
            </a:r>
            <a:r>
              <a:rPr lang="en-US" sz="2000" i="1" noProof="1" smtClean="0"/>
              <a:t>Christie,</a:t>
            </a:r>
            <a:r>
              <a:rPr lang="en-US" sz="2000" noProof="1" smtClean="0"/>
              <a:t> au par. 21 [nous soulignons]</a:t>
            </a:r>
            <a:endParaRPr lang="en-US" sz="20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35</a:t>
            </a:fld>
            <a:endParaRPr lang="fr-FR" dirty="0"/>
          </a:p>
        </p:txBody>
      </p:sp>
    </p:spTree>
    <p:extLst>
      <p:ext uri="{BB962C8B-B14F-4D97-AF65-F5344CB8AC3E}">
        <p14:creationId xmlns="" xmlns:p14="http://schemas.microsoft.com/office/powerpoint/2010/main" val="918233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762001"/>
            <a:ext cx="7315200" cy="838199"/>
          </a:xfrm>
        </p:spPr>
        <p:txBody>
          <a:bodyPr/>
          <a:lstStyle/>
          <a:p>
            <a:r>
              <a:rPr lang="en-US" noProof="1" smtClean="0"/>
              <a:t>Le principe de la primauté du droit (CSC)</a:t>
            </a:r>
            <a:endParaRPr lang="en-US" noProof="1"/>
          </a:p>
        </p:txBody>
      </p:sp>
      <p:sp>
        <p:nvSpPr>
          <p:cNvPr id="3" name="Content Placeholder 2"/>
          <p:cNvSpPr>
            <a:spLocks noGrp="1"/>
          </p:cNvSpPr>
          <p:nvPr>
            <p:ph idx="1"/>
            <p:custDataLst>
              <p:tags r:id="rId2"/>
            </p:custDataLst>
          </p:nvPr>
        </p:nvSpPr>
        <p:spPr>
          <a:xfrm>
            <a:off x="685800" y="1600200"/>
            <a:ext cx="7467600" cy="4419600"/>
          </a:xfrm>
        </p:spPr>
        <p:txBody>
          <a:bodyPr/>
          <a:lstStyle/>
          <a:p>
            <a:pPr>
              <a:spcBef>
                <a:spcPts val="600"/>
              </a:spcBef>
              <a:spcAft>
                <a:spcPts val="600"/>
              </a:spcAft>
            </a:pPr>
            <a:r>
              <a:rPr lang="en-US" sz="2000" noProof="1" smtClean="0"/>
              <a:t>« En présence d’un texte de loi qui nie effectivement à des gens le droit de soumettre leurs différends aux tribunaux, les inquiétudes concernant le maintien de la primauté du droit n’ont rien d’abstrait ou de théorique.  </a:t>
            </a:r>
            <a:r>
              <a:rPr lang="en-US" sz="2000" u="sng" noProof="1" smtClean="0"/>
              <a:t>Si les gens ne sont pas en mesure de contester en justice les mesures prises par l’État, ils ne peuvent obliger celui-ci à rendre des comptes — l’État serait alors au-dessus des lois ou perçu comme tel</a:t>
            </a:r>
            <a:r>
              <a:rPr lang="en-US" sz="2000" noProof="1" smtClean="0"/>
              <a:t>.  Si les gens ne sont pas en mesure de saisir les tribunaux de questions légitimes, cela gênera la création et le maintien de règles de droit positif, car les lois ne seront pas appliquées.  Et cela risquera d’altérer l’équilibre entre le pouvoir de l’État de faire et d’appliquer des lois et la responsabilité des tribunaux de statuer sur les contestations de ces lois par des citoyens […] »</a:t>
            </a:r>
          </a:p>
          <a:p>
            <a:pPr>
              <a:spcBef>
                <a:spcPts val="600"/>
              </a:spcBef>
              <a:spcAft>
                <a:spcPts val="600"/>
              </a:spcAft>
            </a:pPr>
            <a:r>
              <a:rPr lang="en-US" sz="2000" i="1" noProof="1" smtClean="0"/>
              <a:t>		Trial Lawyers’ Association, </a:t>
            </a:r>
            <a:r>
              <a:rPr lang="en-US" sz="2000" noProof="1" smtClean="0"/>
              <a:t>au par. 40 [nous soulignons]</a:t>
            </a:r>
          </a:p>
          <a:p>
            <a:endParaRPr lang="en-US" sz="20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36</a:t>
            </a:fld>
            <a:endParaRPr lang="fr-FR" dirty="0"/>
          </a:p>
        </p:txBody>
      </p:sp>
    </p:spTree>
    <p:extLst>
      <p:ext uri="{BB962C8B-B14F-4D97-AF65-F5344CB8AC3E}">
        <p14:creationId xmlns="" xmlns:p14="http://schemas.microsoft.com/office/powerpoint/2010/main" val="4010438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8077200" cy="530727"/>
          </a:xfrm>
        </p:spPr>
        <p:txBody>
          <a:bodyPr/>
          <a:lstStyle/>
          <a:p>
            <a:r>
              <a:rPr lang="en-US" sz="2900" noProof="1" smtClean="0"/>
              <a:t>Le droit constitutionnel à l’information au Canada</a:t>
            </a:r>
            <a:endParaRPr lang="en-US" sz="2900" noProof="1"/>
          </a:p>
        </p:txBody>
      </p:sp>
      <p:sp>
        <p:nvSpPr>
          <p:cNvPr id="3" name="Content Placeholder 2"/>
          <p:cNvSpPr>
            <a:spLocks noGrp="1"/>
          </p:cNvSpPr>
          <p:nvPr>
            <p:ph idx="1"/>
            <p:custDataLst>
              <p:tags r:id="rId2"/>
            </p:custDataLst>
          </p:nvPr>
        </p:nvSpPr>
        <p:spPr>
          <a:xfrm>
            <a:off x="762000" y="1752600"/>
            <a:ext cx="7848600" cy="4267200"/>
          </a:xfrm>
        </p:spPr>
        <p:txBody>
          <a:bodyPr/>
          <a:lstStyle/>
          <a:p>
            <a:pPr>
              <a:spcBef>
                <a:spcPts val="600"/>
              </a:spcBef>
              <a:spcAft>
                <a:spcPts val="600"/>
              </a:spcAft>
            </a:pPr>
            <a:r>
              <a:rPr lang="en-US" noProof="1" smtClean="0"/>
              <a:t>Reconnaissance de l’importance du droit à un « vote éclairé » et à la participation « significative » au processus politique (avant l’arrêt </a:t>
            </a:r>
            <a:r>
              <a:rPr lang="en-US" i="1" noProof="1" smtClean="0"/>
              <a:t>CLA</a:t>
            </a:r>
            <a:r>
              <a:rPr lang="en-US" noProof="1" smtClean="0"/>
              <a:t>)</a:t>
            </a:r>
          </a:p>
          <a:p>
            <a:pPr marL="1257300" lvl="1" indent="-342900">
              <a:spcBef>
                <a:spcPts val="600"/>
              </a:spcBef>
              <a:spcAft>
                <a:spcPts val="600"/>
              </a:spcAft>
              <a:buNone/>
            </a:pPr>
            <a:r>
              <a:rPr lang="en-US" noProof="1" smtClean="0"/>
              <a:t>Affaires portant sur l’alinéa 2b) : </a:t>
            </a:r>
          </a:p>
          <a:p>
            <a:pPr marL="1600200" lvl="2">
              <a:buFont typeface="Arial"/>
              <a:buChar char="•"/>
            </a:pPr>
            <a:r>
              <a:rPr lang="en-US" sz="1700" i="1" noProof="1" smtClean="0"/>
              <a:t>Haig c. Canada (Directeur général des élections)</a:t>
            </a:r>
            <a:r>
              <a:rPr lang="en-US" sz="1700" noProof="1" smtClean="0"/>
              <a:t>, [1993] 2 RCS 995</a:t>
            </a:r>
          </a:p>
          <a:p>
            <a:pPr marL="1600200" lvl="2">
              <a:buFont typeface="Arial"/>
              <a:buChar char="•"/>
            </a:pPr>
            <a:r>
              <a:rPr lang="en-US" sz="1700" i="1" noProof="1" smtClean="0"/>
              <a:t>Libman c. Québec (PG)</a:t>
            </a:r>
            <a:r>
              <a:rPr lang="en-US" sz="1700" noProof="1" smtClean="0"/>
              <a:t>, [1997] 3 RCS 569</a:t>
            </a:r>
          </a:p>
          <a:p>
            <a:pPr marL="1600200" lvl="2">
              <a:buFont typeface="Arial"/>
              <a:buChar char="•"/>
            </a:pPr>
            <a:r>
              <a:rPr lang="en-US" sz="1700" i="1" noProof="1" smtClean="0"/>
              <a:t>Thomson Newspapers c. Canada (PG)</a:t>
            </a:r>
            <a:r>
              <a:rPr lang="en-US" sz="1700" noProof="1" smtClean="0"/>
              <a:t>, [1998] 1 RCS 877</a:t>
            </a:r>
          </a:p>
          <a:p>
            <a:pPr marL="1600200" lvl="2">
              <a:buFont typeface="Arial"/>
              <a:buChar char="•"/>
            </a:pPr>
            <a:r>
              <a:rPr lang="en-US" sz="1700" i="1" noProof="1" smtClean="0"/>
              <a:t>Harper c. Canada (PG)</a:t>
            </a:r>
            <a:r>
              <a:rPr lang="en-US" sz="1700" noProof="1" smtClean="0"/>
              <a:t>, [2004] 1 RCS 827</a:t>
            </a:r>
          </a:p>
          <a:p>
            <a:pPr marL="1257300" lvl="1" indent="-342900">
              <a:spcBef>
                <a:spcPts val="600"/>
              </a:spcBef>
              <a:spcAft>
                <a:spcPts val="600"/>
              </a:spcAft>
              <a:buNone/>
            </a:pPr>
            <a:r>
              <a:rPr lang="en-US" noProof="1" smtClean="0"/>
              <a:t>Affaires portant sur l’article 3 : </a:t>
            </a:r>
          </a:p>
          <a:p>
            <a:pPr marL="1600200" lvl="2">
              <a:buFont typeface="Arial"/>
              <a:buChar char="•"/>
            </a:pPr>
            <a:r>
              <a:rPr lang="en-US" sz="1700" i="1" noProof="1" smtClean="0"/>
              <a:t>Figuerora c. Canada (PG)</a:t>
            </a:r>
            <a:r>
              <a:rPr lang="en-US" sz="1700" noProof="1" smtClean="0"/>
              <a:t>, [2003] 1 RCS 912</a:t>
            </a:r>
          </a:p>
          <a:p>
            <a:pPr marL="1600200" lvl="2">
              <a:buFont typeface="Arial"/>
              <a:buChar char="•"/>
            </a:pPr>
            <a:r>
              <a:rPr lang="en-US" sz="1700" i="1" noProof="1" smtClean="0"/>
              <a:t>Harper c. Canada (Procureur général)</a:t>
            </a:r>
            <a:r>
              <a:rPr lang="en-US" sz="1700" noProof="1" smtClean="0"/>
              <a:t>, [2004] 1 RCS 827</a:t>
            </a:r>
          </a:p>
          <a:p>
            <a:pPr marL="1257300" lvl="1" indent="-342900">
              <a:buFont typeface="Arial"/>
              <a:buChar char="•"/>
            </a:pPr>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37</a:t>
            </a:fld>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0"/>
            <a:ext cx="7620000" cy="990600"/>
          </a:xfrm>
        </p:spPr>
        <p:txBody>
          <a:bodyPr/>
          <a:lstStyle/>
          <a:p>
            <a:r>
              <a:rPr lang="en-US" noProof="1" smtClean="0"/>
              <a:t>Le droit constitutionnel à l’information au Canada (suite)</a:t>
            </a:r>
            <a:endParaRPr lang="en-US" noProof="1"/>
          </a:p>
        </p:txBody>
      </p:sp>
      <p:sp>
        <p:nvSpPr>
          <p:cNvPr id="3" name="Content Placeholder 2"/>
          <p:cNvSpPr>
            <a:spLocks noGrp="1"/>
          </p:cNvSpPr>
          <p:nvPr>
            <p:ph idx="1"/>
            <p:custDataLst>
              <p:tags r:id="rId2"/>
            </p:custDataLst>
          </p:nvPr>
        </p:nvSpPr>
        <p:spPr>
          <a:xfrm>
            <a:off x="838200" y="1981200"/>
            <a:ext cx="7543800" cy="4038600"/>
          </a:xfrm>
        </p:spPr>
        <p:txBody>
          <a:bodyPr/>
          <a:lstStyle/>
          <a:p>
            <a:pPr>
              <a:spcBef>
                <a:spcPts val="600"/>
              </a:spcBef>
              <a:spcAft>
                <a:spcPts val="600"/>
              </a:spcAft>
            </a:pPr>
            <a:r>
              <a:rPr lang="en-US" sz="2000" noProof="1" smtClean="0"/>
              <a:t>« </a:t>
            </a:r>
            <a:r>
              <a:rPr lang="en-US" sz="2000" u="sng" noProof="1" smtClean="0"/>
              <a:t>Le présent pourvoi met en cause l’aspect informationnel du droit de chacun de participer utilement au processus électoral</a:t>
            </a:r>
            <a:r>
              <a:rPr lang="en-US" sz="2000" noProof="1" smtClean="0"/>
              <a:t>.  Ce droit comporte pour le citoyen celui de voter de manière éclairée.  Pour ce faire, le citoyen doit être à même de soupeser les forces et les faiblesses relatives de chaque candidat et de chaque parti politique.  Il doit également être en mesure de considérer, le cas échéant, les aspects adverses des thèmes associés à certains candidats et à certains partis politiques.  Bref, les électeurs ont le droit d’être </a:t>
            </a:r>
            <a:r>
              <a:rPr lang="en-US" sz="2000" u="sng" dirty="0" smtClean="0"/>
              <a:t>“</a:t>
            </a:r>
            <a:r>
              <a:rPr lang="en-US" sz="2000" u="sng" noProof="1" smtClean="0"/>
              <a:t>raisonnablement informés de tous les choix possibles</a:t>
            </a:r>
            <a:r>
              <a:rPr lang="en-US" sz="2000" dirty="0" smtClean="0"/>
              <a:t>”</a:t>
            </a:r>
            <a:r>
              <a:rPr lang="en-US" sz="2000" noProof="1" smtClean="0"/>
              <a:t> :  </a:t>
            </a:r>
            <a:r>
              <a:rPr lang="en-US" sz="2000" i="1" noProof="1" smtClean="0"/>
              <a:t>Libman</a:t>
            </a:r>
            <a:r>
              <a:rPr lang="en-US" sz="2000" noProof="1" smtClean="0"/>
              <a:t>, au par. 47. »</a:t>
            </a:r>
          </a:p>
          <a:p>
            <a:pPr>
              <a:spcBef>
                <a:spcPts val="600"/>
              </a:spcBef>
              <a:spcAft>
                <a:spcPts val="600"/>
              </a:spcAft>
            </a:pPr>
            <a:r>
              <a:rPr lang="en-US" sz="2000" i="1" noProof="1" smtClean="0"/>
              <a:t>	Harper, </a:t>
            </a:r>
            <a:r>
              <a:rPr lang="en-US" sz="2000" noProof="1" smtClean="0"/>
              <a:t>2004 CSC 33, au par. 71, juge Bastarache [nous 	soulignons]</a:t>
            </a:r>
          </a:p>
          <a:p>
            <a:endParaRPr lang="en-US" sz="20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38</a:t>
            </a:fld>
            <a:endParaRPr lang="fr-FR" dirty="0"/>
          </a:p>
        </p:txBody>
      </p:sp>
    </p:spTree>
    <p:extLst>
      <p:ext uri="{BB962C8B-B14F-4D97-AF65-F5344CB8AC3E}">
        <p14:creationId xmlns="" xmlns:p14="http://schemas.microsoft.com/office/powerpoint/2010/main" val="1179413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0"/>
            <a:ext cx="7543800" cy="987927"/>
          </a:xfrm>
        </p:spPr>
        <p:txBody>
          <a:bodyPr/>
          <a:lstStyle/>
          <a:p>
            <a:r>
              <a:rPr lang="en-US" sz="2800" noProof="1" smtClean="0"/>
              <a:t>Le droit constitutionnel à l’information au Canada (</a:t>
            </a:r>
            <a:r>
              <a:rPr lang="en-US" sz="2800" i="1" noProof="1" smtClean="0"/>
              <a:t>Criminal Lawyers’ Association</a:t>
            </a:r>
            <a:r>
              <a:rPr lang="en-US" sz="2800" noProof="1" smtClean="0"/>
              <a:t>)</a:t>
            </a:r>
            <a:endParaRPr lang="en-US" sz="2800" noProof="1"/>
          </a:p>
        </p:txBody>
      </p:sp>
      <p:sp>
        <p:nvSpPr>
          <p:cNvPr id="3" name="Content Placeholder 2"/>
          <p:cNvSpPr>
            <a:spLocks noGrp="1"/>
          </p:cNvSpPr>
          <p:nvPr>
            <p:ph idx="1"/>
            <p:custDataLst>
              <p:tags r:id="rId2"/>
            </p:custDataLst>
          </p:nvPr>
        </p:nvSpPr>
        <p:spPr>
          <a:xfrm>
            <a:off x="685800" y="1905000"/>
            <a:ext cx="7620000" cy="4114800"/>
          </a:xfrm>
        </p:spPr>
        <p:txBody>
          <a:bodyPr/>
          <a:lstStyle/>
          <a:p>
            <a:pPr>
              <a:spcBef>
                <a:spcPts val="600"/>
              </a:spcBef>
              <a:spcAft>
                <a:spcPts val="600"/>
              </a:spcAft>
            </a:pPr>
            <a:r>
              <a:rPr lang="en-US" sz="1700" i="1" noProof="1" smtClean="0"/>
              <a:t>Ministère de la Sûreté et de la Sécurité publique de l’Ontario c. Criminal Lawyers’ Association, </a:t>
            </a:r>
            <a:r>
              <a:rPr lang="en-US" sz="1700" noProof="1" smtClean="0"/>
              <a:t>2010 CSC 23</a:t>
            </a:r>
          </a:p>
          <a:p>
            <a:pPr>
              <a:spcBef>
                <a:spcPts val="600"/>
              </a:spcBef>
              <a:spcAft>
                <a:spcPts val="600"/>
              </a:spcAft>
            </a:pPr>
            <a:r>
              <a:rPr lang="en-US" sz="1700" b="1" noProof="1" smtClean="0">
                <a:ea typeface="ＭＳ Ｐゴシック" charset="0"/>
                <a:cs typeface="ＭＳ Ｐゴシック" charset="0"/>
              </a:rPr>
              <a:t>Faits </a:t>
            </a:r>
            <a:r>
              <a:rPr lang="en-US" sz="1700" noProof="1" smtClean="0">
                <a:ea typeface="ＭＳ Ｐゴシック" charset="0"/>
                <a:cs typeface="ＭＳ Ｐゴシック" charset="0"/>
              </a:rPr>
              <a:t>: Demande d’accès à des rapports concernant une enquête de la PPO sur une inconduite policière (déjà identifiés par le juge).</a:t>
            </a:r>
          </a:p>
          <a:p>
            <a:pPr>
              <a:spcBef>
                <a:spcPts val="600"/>
              </a:spcBef>
              <a:spcAft>
                <a:spcPts val="600"/>
              </a:spcAft>
            </a:pPr>
            <a:r>
              <a:rPr lang="en-US" sz="1700" b="1" noProof="1" smtClean="0">
                <a:ea typeface="ＭＳ Ｐゴシック" charset="0"/>
                <a:cs typeface="ＭＳ Ｐゴシック" charset="0"/>
              </a:rPr>
              <a:t>Législation </a:t>
            </a:r>
            <a:r>
              <a:rPr lang="en-US" sz="1700" noProof="1" smtClean="0">
                <a:ea typeface="ＭＳ Ｐゴシック" charset="0"/>
                <a:cs typeface="ＭＳ Ｐゴシック" charset="0"/>
              </a:rPr>
              <a:t>: </a:t>
            </a:r>
            <a:r>
              <a:rPr lang="en-US" sz="1700" i="1" noProof="1" smtClean="0"/>
              <a:t>Loi sur l’accès à l’information et la protection de la vie privée </a:t>
            </a:r>
            <a:r>
              <a:rPr lang="en-US" sz="1700" noProof="1" smtClean="0"/>
              <a:t>de l’Ontario</a:t>
            </a:r>
            <a:r>
              <a:rPr lang="en-US" sz="1700" noProof="1" smtClean="0">
                <a:ea typeface="ＭＳ Ｐゴシック" charset="0"/>
                <a:cs typeface="ＭＳ Ｐゴシック" charset="0"/>
              </a:rPr>
              <a:t>, art. 14, 19, 23.</a:t>
            </a:r>
          </a:p>
          <a:p>
            <a:pPr>
              <a:spcBef>
                <a:spcPts val="600"/>
              </a:spcBef>
              <a:spcAft>
                <a:spcPts val="600"/>
              </a:spcAft>
            </a:pPr>
            <a:r>
              <a:rPr lang="en-US" sz="1700" b="1" noProof="1" smtClean="0">
                <a:ea typeface="ＭＳ Ｐゴシック" charset="0"/>
                <a:cs typeface="ＭＳ Ｐゴシック" charset="0"/>
              </a:rPr>
              <a:t>Question </a:t>
            </a:r>
            <a:r>
              <a:rPr lang="en-US" sz="1700" noProof="1" smtClean="0">
                <a:ea typeface="ＭＳ Ｐゴシック" charset="0"/>
                <a:cs typeface="ＭＳ Ｐゴシック" charset="0"/>
              </a:rPr>
              <a:t>: Le fait que le principe de la primauté des raisons d’intérêt public consacré par l’article 23 ne s’applique pas aux documents à l’égard desquels on invoque le secret professionnel de l’avocat ou le privilège rattaché aux écrits relatifs à l’exécution de la loi viole-t-il le droit à la liberté d’expression protégé par l’alinéa 2b) de la </a:t>
            </a:r>
            <a:r>
              <a:rPr lang="en-US" sz="1700" i="1" noProof="1" smtClean="0">
                <a:ea typeface="ＭＳ Ｐゴシック" charset="0"/>
                <a:cs typeface="ＭＳ Ｐゴシック" charset="0"/>
              </a:rPr>
              <a:t>Charte</a:t>
            </a:r>
            <a:r>
              <a:rPr lang="en-US" sz="1700" noProof="1">
                <a:ea typeface="ＭＳ Ｐゴシック" charset="0"/>
                <a:cs typeface="ＭＳ Ｐゴシック" charset="0"/>
              </a:rPr>
              <a:t>?</a:t>
            </a:r>
            <a:endParaRPr lang="en-US" sz="1700" noProof="1" smtClean="0">
              <a:ea typeface="ＭＳ Ｐゴシック" charset="0"/>
              <a:cs typeface="ＭＳ Ｐゴシック" charset="0"/>
            </a:endParaRPr>
          </a:p>
          <a:p>
            <a:pPr>
              <a:spcBef>
                <a:spcPts val="600"/>
              </a:spcBef>
              <a:spcAft>
                <a:spcPts val="600"/>
              </a:spcAft>
            </a:pPr>
            <a:r>
              <a:rPr lang="en-US" sz="1700" b="1" noProof="1" smtClean="0">
                <a:ea typeface="ＭＳ Ｐゴシック" charset="0"/>
                <a:cs typeface="ＭＳ Ｐゴシック" charset="0"/>
              </a:rPr>
              <a:t>Décision </a:t>
            </a:r>
            <a:r>
              <a:rPr lang="en-US" sz="1700" noProof="1" smtClean="0">
                <a:ea typeface="ＭＳ Ｐゴシック" charset="0"/>
                <a:cs typeface="ＭＳ Ｐゴシック" charset="0"/>
              </a:rPr>
              <a:t>: Il n’y a aucune violation de l’alinéa 2b) en l’espèce, mais la décision est « déraisonnable » pour des motifs relevant du droit administratif.</a:t>
            </a:r>
          </a:p>
          <a:p>
            <a:pPr marL="342900" indent="-342900">
              <a:buFont typeface="Arial"/>
              <a:buChar char="•"/>
            </a:pPr>
            <a:endParaRPr lang="en-US" noProof="1" smtClean="0"/>
          </a:p>
          <a:p>
            <a:pPr marL="342900" indent="-342900">
              <a:buFont typeface="Arial"/>
              <a:buChar char="•"/>
            </a:pPr>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39</a:t>
            </a:fld>
            <a:endParaRPr lang="fr-FR" dirty="0"/>
          </a:p>
        </p:txBody>
      </p:sp>
    </p:spTree>
    <p:extLst>
      <p:ext uri="{BB962C8B-B14F-4D97-AF65-F5344CB8AC3E}">
        <p14:creationId xmlns="" xmlns:p14="http://schemas.microsoft.com/office/powerpoint/2010/main" val="483121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0"/>
            <a:ext cx="7924800" cy="990599"/>
          </a:xfrm>
        </p:spPr>
        <p:txBody>
          <a:bodyPr/>
          <a:lstStyle/>
          <a:p>
            <a:r>
              <a:rPr lang="en-US" noProof="1" smtClean="0"/>
              <a:t>Le droit à l’information au Canada</a:t>
            </a:r>
            <a:endParaRPr lang="en-US" i="1" noProof="1"/>
          </a:p>
        </p:txBody>
      </p:sp>
      <p:sp>
        <p:nvSpPr>
          <p:cNvPr id="3" name="Content Placeholder 2"/>
          <p:cNvSpPr>
            <a:spLocks noGrp="1"/>
          </p:cNvSpPr>
          <p:nvPr>
            <p:ph idx="1"/>
            <p:custDataLst>
              <p:tags r:id="rId2"/>
            </p:custDataLst>
          </p:nvPr>
        </p:nvSpPr>
        <p:spPr>
          <a:xfrm>
            <a:off x="762000" y="2057400"/>
            <a:ext cx="7924800" cy="3962400"/>
          </a:xfrm>
        </p:spPr>
        <p:txBody>
          <a:bodyPr/>
          <a:lstStyle/>
          <a:p>
            <a:pPr algn="just">
              <a:spcBef>
                <a:spcPts val="600"/>
              </a:spcBef>
              <a:spcAft>
                <a:spcPts val="600"/>
              </a:spcAft>
            </a:pPr>
            <a:r>
              <a:rPr lang="en-US" noProof="1" smtClean="0"/>
              <a:t>La commissaire à l’information est un haut fonctionnaire chargée de superviser la mise en application de la </a:t>
            </a:r>
            <a:r>
              <a:rPr lang="en-US" i="1" noProof="1" smtClean="0"/>
              <a:t>Loi sur l’accès à l’information</a:t>
            </a:r>
            <a:r>
              <a:rPr lang="en-US" noProof="1" smtClean="0"/>
              <a:t> (la Loi ou la LAI).</a:t>
            </a:r>
          </a:p>
          <a:p>
            <a:pPr algn="just">
              <a:spcBef>
                <a:spcPts val="600"/>
              </a:spcBef>
              <a:spcAft>
                <a:spcPts val="600"/>
              </a:spcAft>
            </a:pPr>
            <a:r>
              <a:rPr lang="en-US" noProof="1" smtClean="0"/>
              <a:t>En cette qualité, la commissaire est indépendante du pouvoir exécutif et relève directement du Parlement.</a:t>
            </a:r>
          </a:p>
          <a:p>
            <a:pPr algn="just">
              <a:spcBef>
                <a:spcPts val="600"/>
              </a:spcBef>
              <a:spcAft>
                <a:spcPts val="600"/>
              </a:spcAft>
            </a:pPr>
            <a:r>
              <a:rPr lang="en-US" noProof="1" smtClean="0"/>
              <a:t>La fonction principale du Commissariat à l’information est d’analyser les plaintes sur la façon dont les institutions fédérales traitent les demandes d’accès à l’information sous le régime de la Loi.</a:t>
            </a:r>
          </a:p>
          <a:p>
            <a:endParaRPr lang="en-US" noProof="1" smtClean="0"/>
          </a:p>
          <a:p>
            <a:endParaRPr lang="en-US" sz="16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4</a:t>
            </a:fld>
            <a:endParaRPr lang="fr-FR" dirty="0"/>
          </a:p>
        </p:txBody>
      </p:sp>
    </p:spTree>
    <p:extLst>
      <p:ext uri="{BB962C8B-B14F-4D97-AF65-F5344CB8AC3E}">
        <p14:creationId xmlns="" xmlns:p14="http://schemas.microsoft.com/office/powerpoint/2010/main" val="2909628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543800" cy="1143000"/>
          </a:xfrm>
        </p:spPr>
        <p:txBody>
          <a:bodyPr/>
          <a:lstStyle/>
          <a:p>
            <a:r>
              <a:rPr lang="en-US" noProof="1" smtClean="0"/>
              <a:t>Le droit constitutionnel de savoir au Canada (</a:t>
            </a:r>
            <a:r>
              <a:rPr lang="en-US" i="1" noProof="1" smtClean="0"/>
              <a:t>Criminal Lawyers’ Association</a:t>
            </a:r>
            <a:r>
              <a:rPr lang="en-US" noProof="1" smtClean="0"/>
              <a:t>)</a:t>
            </a:r>
            <a:endParaRPr lang="en-US" noProof="1"/>
          </a:p>
        </p:txBody>
      </p:sp>
      <p:sp>
        <p:nvSpPr>
          <p:cNvPr id="3" name="Content Placeholder 2"/>
          <p:cNvSpPr>
            <a:spLocks noGrp="1"/>
          </p:cNvSpPr>
          <p:nvPr>
            <p:ph idx="1"/>
            <p:custDataLst>
              <p:tags r:id="rId2"/>
            </p:custDataLst>
          </p:nvPr>
        </p:nvSpPr>
        <p:spPr>
          <a:xfrm>
            <a:off x="762000" y="2136273"/>
            <a:ext cx="7543800" cy="3883527"/>
          </a:xfrm>
        </p:spPr>
        <p:txBody>
          <a:bodyPr/>
          <a:lstStyle/>
          <a:p>
            <a:pPr>
              <a:spcBef>
                <a:spcPts val="600"/>
              </a:spcBef>
              <a:spcAft>
                <a:spcPts val="600"/>
              </a:spcAft>
            </a:pPr>
            <a:endParaRPr lang="en-US" altLang="ja-JP" sz="2000" noProof="1" smtClean="0">
              <a:ea typeface="ＭＳ Ｐゴシック" charset="0"/>
              <a:cs typeface="ＭＳ Ｐゴシック" charset="0"/>
            </a:endParaRPr>
          </a:p>
          <a:p>
            <a:pPr>
              <a:spcBef>
                <a:spcPts val="600"/>
              </a:spcBef>
              <a:spcAft>
                <a:spcPts val="600"/>
              </a:spcAft>
            </a:pPr>
            <a:r>
              <a:rPr lang="en-US" sz="2000" noProof="1" smtClean="0"/>
              <a:t>« L’alinéa 2</a:t>
            </a:r>
            <a:r>
              <a:rPr lang="en-US" sz="2000" i="1" noProof="1" smtClean="0"/>
              <a:t>b</a:t>
            </a:r>
            <a:r>
              <a:rPr lang="en-US" sz="2000" noProof="1" smtClean="0"/>
              <a:t>)  de la </a:t>
            </a:r>
            <a:r>
              <a:rPr lang="en-US" sz="2000" i="1" noProof="1" smtClean="0"/>
              <a:t>Charte canadienne des droits et libertés  </a:t>
            </a:r>
            <a:r>
              <a:rPr lang="en-US" sz="2000" noProof="1" smtClean="0"/>
              <a:t>garantit la liberté d’expression, mais il ne garantit pas l’accès à tous les documents détenus par le gouvernement.  En effet, l’accès à ces documents n’est protégé, sur le plan constitutionnel, que lorsqu’il est démontré qu’il s’agit d’une condition qui doit nécessairement être réalisée pour qu’il soit possible de s’exprimer de manière significative, qu’il n’empiète pas sur des privilèges protégés, et qu’il est compatible avec la fonction de l’institution en cause</a:t>
            </a:r>
            <a:r>
              <a:rPr lang="en-US" altLang="ja-JP" sz="2000" noProof="1" smtClean="0">
                <a:ea typeface="ＭＳ Ｐゴシック" charset="0"/>
                <a:cs typeface="ＭＳ Ｐゴシック" charset="0"/>
              </a:rPr>
              <a:t>. »</a:t>
            </a:r>
          </a:p>
          <a:p>
            <a:pPr>
              <a:spcBef>
                <a:spcPts val="600"/>
              </a:spcBef>
              <a:spcAft>
                <a:spcPts val="600"/>
              </a:spcAft>
            </a:pPr>
            <a:r>
              <a:rPr lang="en-US" sz="2000" i="1" noProof="1" smtClean="0">
                <a:ea typeface="ＭＳ Ｐゴシック" charset="0"/>
                <a:cs typeface="ＭＳ Ｐゴシック" charset="0"/>
              </a:rPr>
              <a:t>					Criminal Lawyers’ Association</a:t>
            </a:r>
            <a:r>
              <a:rPr lang="en-US" sz="2000" noProof="1" smtClean="0">
                <a:ea typeface="ＭＳ Ｐゴシック" charset="0"/>
                <a:cs typeface="ＭＳ Ｐゴシック" charset="0"/>
              </a:rPr>
              <a:t>, au par. 5</a:t>
            </a:r>
          </a:p>
          <a:p>
            <a:pPr>
              <a:spcBef>
                <a:spcPts val="600"/>
              </a:spcBef>
              <a:spcAft>
                <a:spcPts val="600"/>
              </a:spcAft>
            </a:pPr>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40</a:t>
            </a:fld>
            <a:endParaRPr lang="fr-FR" dirty="0"/>
          </a:p>
        </p:txBody>
      </p:sp>
    </p:spTree>
    <p:extLst>
      <p:ext uri="{BB962C8B-B14F-4D97-AF65-F5344CB8AC3E}">
        <p14:creationId xmlns="" xmlns:p14="http://schemas.microsoft.com/office/powerpoint/2010/main" val="2428909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543800" cy="1143000"/>
          </a:xfrm>
        </p:spPr>
        <p:txBody>
          <a:bodyPr/>
          <a:lstStyle/>
          <a:p>
            <a:r>
              <a:rPr lang="en-US" noProof="1" smtClean="0"/>
              <a:t>Le droit constitutionnel de savoir au Canada (</a:t>
            </a:r>
            <a:r>
              <a:rPr lang="en-US" i="1" noProof="1" smtClean="0"/>
              <a:t>Criminal Lawyers’ Association</a:t>
            </a:r>
            <a:r>
              <a:rPr lang="en-US" noProof="1" smtClean="0"/>
              <a:t>)</a:t>
            </a:r>
            <a:endParaRPr lang="en-US" noProof="1"/>
          </a:p>
        </p:txBody>
      </p:sp>
      <p:sp>
        <p:nvSpPr>
          <p:cNvPr id="3" name="Content Placeholder 2"/>
          <p:cNvSpPr>
            <a:spLocks noGrp="1"/>
          </p:cNvSpPr>
          <p:nvPr>
            <p:ph idx="1"/>
            <p:custDataLst>
              <p:tags r:id="rId2"/>
            </p:custDataLst>
          </p:nvPr>
        </p:nvSpPr>
        <p:spPr>
          <a:xfrm>
            <a:off x="762000" y="2286001"/>
            <a:ext cx="7543800" cy="3733799"/>
          </a:xfrm>
        </p:spPr>
        <p:txBody>
          <a:bodyPr/>
          <a:lstStyle/>
          <a:p>
            <a:pPr algn="just">
              <a:spcBef>
                <a:spcPts val="600"/>
              </a:spcBef>
              <a:spcAft>
                <a:spcPts val="600"/>
              </a:spcAft>
            </a:pPr>
            <a:endParaRPr lang="en-US" altLang="ja-JP" sz="2000" noProof="1" smtClean="0">
              <a:ea typeface="ＭＳ Ｐゴシック" charset="0"/>
              <a:cs typeface="ＭＳ Ｐゴシック" charset="0"/>
            </a:endParaRPr>
          </a:p>
          <a:p>
            <a:pPr>
              <a:spcBef>
                <a:spcPts val="600"/>
              </a:spcBef>
              <a:spcAft>
                <a:spcPts val="600"/>
              </a:spcAft>
            </a:pPr>
            <a:r>
              <a:rPr lang="en-US" altLang="ja-JP" sz="2000" noProof="1" smtClean="0">
                <a:ea typeface="ＭＳ Ｐゴシック" charset="0"/>
                <a:cs typeface="ＭＳ Ｐゴシック" charset="0"/>
              </a:rPr>
              <a:t>« […] </a:t>
            </a:r>
            <a:r>
              <a:rPr lang="en-US" altLang="ja-JP" sz="2000" noProof="1"/>
              <a:t>L</a:t>
            </a:r>
            <a:r>
              <a:rPr lang="en-US" sz="2000" noProof="1" smtClean="0"/>
              <a:t>’al. 2b) ne garantit pas l’accès à tous les documents détenus par le gouvernement.  Il garantit la liberté d’expression, pas l’accès à l’information.  L’accès est un droit </a:t>
            </a:r>
            <a:r>
              <a:rPr lang="en-US" sz="2000" u="sng" noProof="1" smtClean="0"/>
              <a:t>dérivé</a:t>
            </a:r>
            <a:r>
              <a:rPr lang="en-US" sz="2000" noProof="1" smtClean="0"/>
              <a:t> qui peut intervenir lorsqu’il constitue </a:t>
            </a:r>
            <a:r>
              <a:rPr lang="en-US" sz="2000" u="sng" noProof="1" smtClean="0"/>
              <a:t>une condition qui doit nécessairement être réalisée </a:t>
            </a:r>
            <a:r>
              <a:rPr lang="en-US" sz="2000" noProof="1" smtClean="0"/>
              <a:t>pour qu’il soit possible de s’exprimer de manière significative sur le fonctionnement du gouvernement</a:t>
            </a:r>
            <a:r>
              <a:rPr lang="en-US" altLang="ja-JP" sz="2000" noProof="1" smtClean="0">
                <a:ea typeface="ＭＳ Ｐゴシック" charset="0"/>
                <a:cs typeface="ＭＳ Ｐゴシック" charset="0"/>
              </a:rPr>
              <a:t>. »</a:t>
            </a:r>
          </a:p>
          <a:p>
            <a:pPr>
              <a:spcBef>
                <a:spcPts val="600"/>
              </a:spcBef>
              <a:spcAft>
                <a:spcPts val="600"/>
              </a:spcAft>
            </a:pPr>
            <a:r>
              <a:rPr lang="en-US" sz="2000" i="1" noProof="1" smtClean="0">
                <a:ea typeface="ＭＳ Ｐゴシック" charset="0"/>
                <a:cs typeface="ＭＳ Ｐゴシック" charset="0"/>
              </a:rPr>
              <a:t>		Criminal Lawyers’ Association,</a:t>
            </a:r>
            <a:r>
              <a:rPr lang="en-US" sz="2000" noProof="1" smtClean="0">
                <a:ea typeface="ＭＳ Ｐゴシック" charset="0"/>
                <a:cs typeface="ＭＳ Ｐゴシック" charset="0"/>
              </a:rPr>
              <a:t> au par. 30 [nous soulignons]</a:t>
            </a:r>
            <a:endParaRPr lang="en-US" sz="20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41</a:t>
            </a:fld>
            <a:endParaRPr lang="fr-FR" dirty="0"/>
          </a:p>
        </p:txBody>
      </p:sp>
    </p:spTree>
    <p:extLst>
      <p:ext uri="{BB962C8B-B14F-4D97-AF65-F5344CB8AC3E}">
        <p14:creationId xmlns="" xmlns:p14="http://schemas.microsoft.com/office/powerpoint/2010/main" val="20677837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543800" cy="1143000"/>
          </a:xfrm>
        </p:spPr>
        <p:txBody>
          <a:bodyPr/>
          <a:lstStyle/>
          <a:p>
            <a:r>
              <a:rPr lang="en-US" noProof="1" smtClean="0"/>
              <a:t>Le droit constitutionnel de savoir au Canada (</a:t>
            </a:r>
            <a:r>
              <a:rPr lang="en-US" i="1" noProof="1" smtClean="0"/>
              <a:t>Criminal Lawyers’ Association</a:t>
            </a:r>
            <a:r>
              <a:rPr lang="en-US" noProof="1" smtClean="0"/>
              <a:t>)</a:t>
            </a:r>
            <a:endParaRPr lang="en-US" noProof="1"/>
          </a:p>
        </p:txBody>
      </p:sp>
      <p:sp>
        <p:nvSpPr>
          <p:cNvPr id="3" name="Content Placeholder 2"/>
          <p:cNvSpPr>
            <a:spLocks noGrp="1"/>
          </p:cNvSpPr>
          <p:nvPr>
            <p:ph idx="1"/>
            <p:custDataLst>
              <p:tags r:id="rId2"/>
            </p:custDataLst>
          </p:nvPr>
        </p:nvSpPr>
        <p:spPr>
          <a:xfrm>
            <a:off x="762000" y="2209800"/>
            <a:ext cx="7467600" cy="3581400"/>
          </a:xfrm>
        </p:spPr>
        <p:txBody>
          <a:bodyPr/>
          <a:lstStyle/>
          <a:p>
            <a:pPr>
              <a:spcBef>
                <a:spcPts val="600"/>
              </a:spcBef>
              <a:spcAft>
                <a:spcPts val="600"/>
              </a:spcAft>
            </a:pPr>
            <a:r>
              <a:rPr lang="en-US" noProof="1" smtClean="0"/>
              <a:t>La méthode énoncée dans </a:t>
            </a:r>
            <a:r>
              <a:rPr lang="en-US" i="1" noProof="1" smtClean="0"/>
              <a:t>Irwin Toy </a:t>
            </a:r>
            <a:r>
              <a:rPr lang="en-US" noProof="1" smtClean="0"/>
              <a:t>appliquée à l’alinéa 2b) dans </a:t>
            </a:r>
            <a:r>
              <a:rPr lang="en-US" i="1" noProof="1" smtClean="0"/>
              <a:t>CLA </a:t>
            </a:r>
            <a:r>
              <a:rPr lang="en-US" noProof="1" smtClean="0"/>
              <a:t>:</a:t>
            </a:r>
          </a:p>
          <a:p>
            <a:pPr marL="514350" indent="-514350">
              <a:spcBef>
                <a:spcPts val="600"/>
              </a:spcBef>
              <a:spcAft>
                <a:spcPts val="600"/>
              </a:spcAft>
              <a:buFontTx/>
              <a:buAutoNum type="arabicParenR"/>
            </a:pPr>
            <a:r>
              <a:rPr lang="en-US" noProof="1" smtClean="0"/>
              <a:t>L’activité en question a‑t‑elle un contenu expressif</a:t>
            </a:r>
            <a:r>
              <a:rPr lang="en-US" noProof="1" smtClean="0">
                <a:ea typeface="ＭＳ Ｐゴシック" charset="0"/>
                <a:cs typeface="ＭＳ Ｐゴシック" charset="0"/>
              </a:rPr>
              <a:t>?</a:t>
            </a:r>
          </a:p>
          <a:p>
            <a:pPr marL="514350" indent="-514350">
              <a:spcBef>
                <a:spcPts val="600"/>
              </a:spcBef>
              <a:spcAft>
                <a:spcPts val="600"/>
              </a:spcAft>
              <a:buFontTx/>
              <a:buAutoNum type="arabicParenR"/>
            </a:pPr>
            <a:r>
              <a:rPr lang="en-US" noProof="1" smtClean="0"/>
              <a:t>Y a‑t‑il quelque chose dans le lieu ou le mode d’expression ayant pour effet d’écarter cette protection</a:t>
            </a:r>
            <a:r>
              <a:rPr lang="en-US" noProof="1" smtClean="0">
                <a:ea typeface="ＭＳ Ｐゴシック" charset="0"/>
                <a:cs typeface="ＭＳ Ｐゴシック" charset="0"/>
              </a:rPr>
              <a:t>?</a:t>
            </a:r>
          </a:p>
          <a:p>
            <a:pPr marL="514350" indent="-514350">
              <a:spcBef>
                <a:spcPts val="600"/>
              </a:spcBef>
              <a:spcAft>
                <a:spcPts val="600"/>
              </a:spcAft>
              <a:buFontTx/>
              <a:buAutoNum type="arabicParenR"/>
            </a:pPr>
            <a:r>
              <a:rPr lang="en-US" noProof="1" smtClean="0"/>
              <a:t>Si l’activité est protégée, la mesure prise par l’État porte‑t‑elle atteinte, par son objet ou par son effet, au droit protégé</a:t>
            </a:r>
            <a:r>
              <a:rPr lang="en-US" noProof="1" smtClean="0">
                <a:ea typeface="ＭＳ Ｐゴシック" charset="0"/>
                <a:cs typeface="ＭＳ Ｐゴシック" charset="0"/>
              </a:rPr>
              <a:t>?</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42</a:t>
            </a:fld>
            <a:endParaRPr lang="fr-FR" dirty="0"/>
          </a:p>
        </p:txBody>
      </p:sp>
    </p:spTree>
    <p:extLst>
      <p:ext uri="{BB962C8B-B14F-4D97-AF65-F5344CB8AC3E}">
        <p14:creationId xmlns="" xmlns:p14="http://schemas.microsoft.com/office/powerpoint/2010/main" val="21976857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762000"/>
            <a:ext cx="7543800" cy="1143000"/>
          </a:xfrm>
        </p:spPr>
        <p:txBody>
          <a:bodyPr/>
          <a:lstStyle/>
          <a:p>
            <a:r>
              <a:rPr lang="en-US" noProof="1" smtClean="0"/>
              <a:t>Le droit constitutionnel de savoir au Canada (</a:t>
            </a:r>
            <a:r>
              <a:rPr lang="en-US" i="1" noProof="1" smtClean="0"/>
              <a:t>Criminal Lawyers’ Association</a:t>
            </a:r>
            <a:r>
              <a:rPr lang="en-US" noProof="1" smtClean="0"/>
              <a:t>)</a:t>
            </a:r>
            <a:endParaRPr lang="en-US" noProof="1"/>
          </a:p>
        </p:txBody>
      </p:sp>
      <p:sp>
        <p:nvSpPr>
          <p:cNvPr id="3" name="Content Placeholder 2"/>
          <p:cNvSpPr>
            <a:spLocks noGrp="1"/>
          </p:cNvSpPr>
          <p:nvPr>
            <p:ph idx="1"/>
            <p:custDataLst>
              <p:tags r:id="rId2"/>
            </p:custDataLst>
          </p:nvPr>
        </p:nvSpPr>
        <p:spPr>
          <a:xfrm>
            <a:off x="457200" y="1905001"/>
            <a:ext cx="8305800" cy="4114800"/>
          </a:xfrm>
        </p:spPr>
        <p:txBody>
          <a:bodyPr/>
          <a:lstStyle/>
          <a:p>
            <a:pPr marL="457200" indent="-457200">
              <a:spcBef>
                <a:spcPts val="600"/>
              </a:spcBef>
              <a:spcAft>
                <a:spcPts val="600"/>
              </a:spcAft>
              <a:buAutoNum type="arabicParenR"/>
            </a:pPr>
            <a:r>
              <a:rPr lang="en-US" sz="1900" b="1" noProof="1" smtClean="0"/>
              <a:t>L’activité en question a-t-elle un contenu expressif</a:t>
            </a:r>
            <a:r>
              <a:rPr lang="en-US" sz="1900" b="1" noProof="1" smtClean="0">
                <a:ea typeface="ＭＳ Ｐゴシック" charset="0"/>
                <a:cs typeface="ＭＳ Ｐゴシック" charset="0"/>
              </a:rPr>
              <a:t>?</a:t>
            </a:r>
          </a:p>
          <a:p>
            <a:pPr>
              <a:spcBef>
                <a:spcPts val="600"/>
              </a:spcBef>
              <a:spcAft>
                <a:spcPts val="600"/>
              </a:spcAft>
            </a:pPr>
            <a:r>
              <a:rPr lang="en-US" sz="1800" noProof="1" smtClean="0"/>
              <a:t>« Pour démontrer que l’accès à de tels documents donnera accès à un contenu expressif, le demandeur doit établir que le refus d’y donner accès </a:t>
            </a:r>
            <a:r>
              <a:rPr lang="en-US" sz="1800" noProof="1" smtClean="0">
                <a:solidFill>
                  <a:srgbClr val="FF0000"/>
                </a:solidFill>
              </a:rPr>
              <a:t>empêche en réalité </a:t>
            </a:r>
            <a:r>
              <a:rPr lang="en-US" sz="1800" noProof="1" smtClean="0"/>
              <a:t>de </a:t>
            </a:r>
            <a:r>
              <a:rPr lang="en-US" sz="1800" noProof="1" smtClean="0">
                <a:solidFill>
                  <a:srgbClr val="0066FF"/>
                </a:solidFill>
              </a:rPr>
              <a:t>formuler des commentaires significatifs</a:t>
            </a:r>
            <a:r>
              <a:rPr lang="en-US" altLang="ja-JP" sz="1800" noProof="1" smtClean="0">
                <a:ea typeface="ＭＳ Ｐゴシック" charset="0"/>
                <a:cs typeface="ＭＳ Ｐゴシック" charset="0"/>
              </a:rPr>
              <a:t>…</a:t>
            </a:r>
          </a:p>
          <a:p>
            <a:pPr>
              <a:spcBef>
                <a:spcPts val="600"/>
              </a:spcBef>
              <a:spcAft>
                <a:spcPts val="600"/>
              </a:spcAft>
            </a:pPr>
            <a:r>
              <a:rPr lang="en-US" sz="1800" noProof="1" smtClean="0"/>
              <a:t>En somme, il est établi </a:t>
            </a:r>
            <a:r>
              <a:rPr lang="en-US" sz="1800" i="1" noProof="1" smtClean="0"/>
              <a:t>prima facie </a:t>
            </a:r>
            <a:r>
              <a:rPr lang="en-US" sz="1800" noProof="1" smtClean="0"/>
              <a:t>que l’al. 2b)  peut contraindre le gouvernement à divulguer les documents qu’il détient lorsqu’il est démontré que, sans l’accès souhaité, </a:t>
            </a:r>
            <a:r>
              <a:rPr lang="en-US" sz="1800" noProof="1" smtClean="0">
                <a:solidFill>
                  <a:srgbClr val="0066FF"/>
                </a:solidFill>
              </a:rPr>
              <a:t>les discussions publiques significatives</a:t>
            </a:r>
            <a:r>
              <a:rPr lang="en-US" sz="1800" noProof="1" smtClean="0"/>
              <a:t> sur des questions d’intérêt public et les critiques à leur égard seraient </a:t>
            </a:r>
            <a:r>
              <a:rPr lang="en-US" sz="1800" noProof="1" smtClean="0">
                <a:solidFill>
                  <a:srgbClr val="FF0000"/>
                </a:solidFill>
              </a:rPr>
              <a:t>considérablement entravées </a:t>
            </a:r>
            <a:r>
              <a:rPr lang="en-US" sz="1800" noProof="1" smtClean="0"/>
              <a:t>[</a:t>
            </a:r>
            <a:r>
              <a:rPr lang="en-US" sz="1800" noProof="1" smtClean="0">
                <a:ea typeface="ＭＳ Ｐゴシック" charset="0"/>
                <a:cs typeface="ＭＳ Ｐゴシック" charset="0"/>
              </a:rPr>
              <a:t>…] </a:t>
            </a:r>
            <a:r>
              <a:rPr lang="en-US" sz="1800" noProof="1" smtClean="0"/>
              <a:t>Pour que le gouvernement œuvre de manière transparente, il faut que l’ensemble des citoyens puisse avoir accès aux documents gouvernementaux lorsque cela est nécessaire pour la tenue d’un </a:t>
            </a:r>
            <a:r>
              <a:rPr lang="en-US" sz="1800" noProof="1" smtClean="0">
                <a:solidFill>
                  <a:srgbClr val="0066FF"/>
                </a:solidFill>
              </a:rPr>
              <a:t>débat public significatif </a:t>
            </a:r>
            <a:r>
              <a:rPr lang="en-US" sz="1800" noProof="1" smtClean="0"/>
              <a:t>sur la conduite d’institutions gouvernementales</a:t>
            </a:r>
            <a:r>
              <a:rPr lang="en-US" sz="1800" noProof="1" smtClean="0">
                <a:ea typeface="ＭＳ Ｐゴシック" charset="0"/>
                <a:cs typeface="ＭＳ Ｐゴシック" charset="0"/>
              </a:rPr>
              <a:t>. »</a:t>
            </a:r>
            <a:endParaRPr lang="en-US" altLang="ja-JP" sz="1800" noProof="1" smtClean="0">
              <a:ea typeface="ＭＳ Ｐゴシック" charset="0"/>
              <a:cs typeface="ＭＳ Ｐゴシック" charset="0"/>
            </a:endParaRPr>
          </a:p>
          <a:p>
            <a:r>
              <a:rPr lang="en-US" sz="1800" i="1" noProof="1" smtClean="0">
                <a:ea typeface="ＭＳ Ｐゴシック" charset="0"/>
                <a:cs typeface="ＭＳ Ｐゴシック" charset="0"/>
              </a:rPr>
              <a:t>	Criminal Lawyers’ Association,</a:t>
            </a:r>
            <a:r>
              <a:rPr lang="en-US" sz="1800" noProof="1" smtClean="0">
                <a:ea typeface="ＭＳ Ｐゴシック" charset="0"/>
                <a:cs typeface="ＭＳ Ｐゴシック" charset="0"/>
              </a:rPr>
              <a:t> aux par. 33, 37 [nous soulignons]</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43</a:t>
            </a:fld>
            <a:endParaRPr lang="fr-FR" dirty="0"/>
          </a:p>
        </p:txBody>
      </p:sp>
    </p:spTree>
    <p:extLst>
      <p:ext uri="{BB962C8B-B14F-4D97-AF65-F5344CB8AC3E}">
        <p14:creationId xmlns="" xmlns:p14="http://schemas.microsoft.com/office/powerpoint/2010/main" val="3077642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838200"/>
            <a:ext cx="7543800" cy="838200"/>
          </a:xfrm>
        </p:spPr>
        <p:txBody>
          <a:bodyPr/>
          <a:lstStyle/>
          <a:p>
            <a:r>
              <a:rPr lang="en-US" sz="3000" noProof="1" smtClean="0"/>
              <a:t>Le droit constitutionnel de savoir au Canada (</a:t>
            </a:r>
            <a:r>
              <a:rPr lang="en-US" sz="3000" i="1" noProof="1" smtClean="0"/>
              <a:t>Criminal Lawyers’ Association</a:t>
            </a:r>
            <a:r>
              <a:rPr lang="en-US" sz="3000" noProof="1" smtClean="0"/>
              <a:t>)</a:t>
            </a:r>
            <a:endParaRPr lang="en-US" sz="3000" noProof="1"/>
          </a:p>
        </p:txBody>
      </p:sp>
      <p:sp>
        <p:nvSpPr>
          <p:cNvPr id="3" name="Content Placeholder 2"/>
          <p:cNvSpPr>
            <a:spLocks noGrp="1"/>
          </p:cNvSpPr>
          <p:nvPr>
            <p:ph idx="1"/>
            <p:custDataLst>
              <p:tags r:id="rId2"/>
            </p:custDataLst>
          </p:nvPr>
        </p:nvSpPr>
        <p:spPr>
          <a:xfrm>
            <a:off x="457200" y="1828800"/>
            <a:ext cx="8305800" cy="4191000"/>
          </a:xfrm>
        </p:spPr>
        <p:txBody>
          <a:bodyPr/>
          <a:lstStyle/>
          <a:p>
            <a:pPr>
              <a:spcBef>
                <a:spcPts val="600"/>
              </a:spcBef>
              <a:spcAft>
                <a:spcPts val="600"/>
              </a:spcAft>
            </a:pPr>
            <a:r>
              <a:rPr lang="en-US" sz="2000" noProof="1" smtClean="0"/>
              <a:t>« Selon nous, la CLA n’a pas démontré qu’il est impossible de discuter de manière significative de la gestion de l’enquête sur le meurtre de Domenic Racco ainsi que de la poursuite des suspects sous le régime législatif actuel.  On en sait beaucoup sur les événements en question. [</a:t>
            </a:r>
            <a:r>
              <a:rPr lang="en-US" altLang="ja-JP" sz="2000" noProof="1" smtClean="0">
                <a:ea typeface="ＭＳ Ｐゴシック" charset="0"/>
                <a:cs typeface="ＭＳ Ｐゴシック" charset="0"/>
              </a:rPr>
              <a:t>…] </a:t>
            </a:r>
            <a:r>
              <a:rPr lang="en-US" sz="2000" u="sng" noProof="1" smtClean="0"/>
              <a:t>Les renseignements sur lesquels se fondent ces conclusions [du juge Glithero] sont déjà dans le domaine public</a:t>
            </a:r>
            <a:r>
              <a:rPr lang="en-US" sz="2000" noProof="1" smtClean="0"/>
              <a:t>.  Les autres renseignements demandés portent sur l’enquête interne quant à la conduite du service régional de police de Halton, du service régional de police de Hamilton-Wentworth et du procureur de la Couronne en l’espèce. […]  Cependant, la CLA n’a pas établi que l’accès à ce document est </a:t>
            </a:r>
            <a:r>
              <a:rPr lang="en-US" sz="2000" u="sng" noProof="1" smtClean="0"/>
              <a:t>nécessaire pour que se tiennent des discussions publiques significatives</a:t>
            </a:r>
            <a:r>
              <a:rPr lang="en-US" sz="2000" noProof="1" smtClean="0"/>
              <a:t> sur les problèmes relatifs à l’administration de la justice quant au meurtre Racco</a:t>
            </a:r>
            <a:r>
              <a:rPr lang="en-US" altLang="ja-JP" sz="2000" noProof="1" smtClean="0">
                <a:ea typeface="ＭＳ Ｐゴシック" charset="0"/>
                <a:cs typeface="ＭＳ Ｐゴシック" charset="0"/>
              </a:rPr>
              <a:t>. »</a:t>
            </a:r>
          </a:p>
          <a:p>
            <a:pPr>
              <a:spcBef>
                <a:spcPts val="600"/>
              </a:spcBef>
              <a:spcAft>
                <a:spcPts val="600"/>
              </a:spcAft>
            </a:pPr>
            <a:r>
              <a:rPr lang="en-US" sz="2000" i="1" noProof="1" smtClean="0">
                <a:ea typeface="ＭＳ Ｐゴシック" charset="0"/>
                <a:cs typeface="ＭＳ Ｐゴシック" charset="0"/>
              </a:rPr>
              <a:t>			Criminal Lawyers’ Association,</a:t>
            </a:r>
            <a:r>
              <a:rPr lang="en-US" sz="2000" noProof="1" smtClean="0">
                <a:ea typeface="ＭＳ Ｐゴシック" charset="0"/>
                <a:cs typeface="ＭＳ Ｐゴシック" charset="0"/>
              </a:rPr>
              <a:t> au par. 59 [nous soulignons]</a:t>
            </a:r>
          </a:p>
          <a:p>
            <a:pPr algn="just"/>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44</a:t>
            </a:fld>
            <a:endParaRPr lang="fr-FR" dirty="0"/>
          </a:p>
        </p:txBody>
      </p:sp>
    </p:spTree>
    <p:extLst>
      <p:ext uri="{BB962C8B-B14F-4D97-AF65-F5344CB8AC3E}">
        <p14:creationId xmlns="" xmlns:p14="http://schemas.microsoft.com/office/powerpoint/2010/main" val="20780955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543800" cy="1143000"/>
          </a:xfrm>
        </p:spPr>
        <p:txBody>
          <a:bodyPr/>
          <a:lstStyle/>
          <a:p>
            <a:r>
              <a:rPr lang="en-US" noProof="1" smtClean="0"/>
              <a:t>Le droit constitutionnel de savoir au Canada (</a:t>
            </a:r>
            <a:r>
              <a:rPr lang="en-US" i="1" noProof="1" smtClean="0"/>
              <a:t>Criminal Lawyers’ Association</a:t>
            </a:r>
            <a:r>
              <a:rPr lang="en-US" noProof="1" smtClean="0"/>
              <a:t>)</a:t>
            </a:r>
            <a:endParaRPr lang="en-US" noProof="1"/>
          </a:p>
        </p:txBody>
      </p:sp>
      <p:sp>
        <p:nvSpPr>
          <p:cNvPr id="3" name="Content Placeholder 2"/>
          <p:cNvSpPr>
            <a:spLocks noGrp="1"/>
          </p:cNvSpPr>
          <p:nvPr>
            <p:ph idx="1"/>
            <p:custDataLst>
              <p:tags r:id="rId2"/>
            </p:custDataLst>
          </p:nvPr>
        </p:nvSpPr>
        <p:spPr>
          <a:xfrm>
            <a:off x="762000" y="2136273"/>
            <a:ext cx="7543800" cy="3807327"/>
          </a:xfrm>
        </p:spPr>
        <p:txBody>
          <a:bodyPr/>
          <a:lstStyle/>
          <a:p>
            <a:pPr algn="just">
              <a:spcBef>
                <a:spcPts val="600"/>
              </a:spcBef>
              <a:spcAft>
                <a:spcPts val="600"/>
              </a:spcAft>
            </a:pPr>
            <a:endParaRPr lang="en-US" sz="2000" b="1" noProof="1" smtClean="0">
              <a:ea typeface="ＭＳ Ｐゴシック" charset="0"/>
              <a:cs typeface="ＭＳ Ｐゴシック" charset="0"/>
            </a:endParaRPr>
          </a:p>
          <a:p>
            <a:pPr>
              <a:spcBef>
                <a:spcPts val="600"/>
              </a:spcBef>
              <a:spcAft>
                <a:spcPts val="1200"/>
              </a:spcAft>
            </a:pPr>
            <a:r>
              <a:rPr lang="en-US" sz="2000" b="1" noProof="1" smtClean="0">
                <a:ea typeface="ＭＳ Ｐゴシック" charset="0"/>
                <a:cs typeface="ＭＳ Ｐゴシック" charset="0"/>
              </a:rPr>
              <a:t>2) </a:t>
            </a:r>
            <a:r>
              <a:rPr lang="en-US" sz="2000" b="1" noProof="1" smtClean="0"/>
              <a:t>Y a‑t‑il quelque chose dans le </a:t>
            </a:r>
            <a:r>
              <a:rPr lang="en-US" sz="2000" b="1" u="sng" noProof="1" smtClean="0"/>
              <a:t>lieu</a:t>
            </a:r>
            <a:r>
              <a:rPr lang="en-US" sz="2000" b="1" noProof="1" smtClean="0"/>
              <a:t> ou le </a:t>
            </a:r>
            <a:r>
              <a:rPr lang="en-US" sz="2000" b="1" u="sng" noProof="1" smtClean="0"/>
              <a:t>mode d’expression</a:t>
            </a:r>
            <a:r>
              <a:rPr lang="en-US" sz="2000" b="1" noProof="1" smtClean="0"/>
              <a:t> ayant pour effet d’écarter cette protection</a:t>
            </a:r>
            <a:r>
              <a:rPr lang="en-US" sz="2000" b="1" noProof="1" smtClean="0">
                <a:ea typeface="ＭＳ Ｐゴシック" charset="0"/>
                <a:cs typeface="ＭＳ Ｐゴシック" charset="0"/>
              </a:rPr>
              <a:t>?</a:t>
            </a:r>
          </a:p>
          <a:p>
            <a:pPr>
              <a:spcBef>
                <a:spcPts val="600"/>
              </a:spcBef>
              <a:spcAft>
                <a:spcPts val="1200"/>
              </a:spcAft>
            </a:pPr>
            <a:r>
              <a:rPr lang="en-US" altLang="ja-JP" sz="2000" noProof="1" smtClean="0">
                <a:ea typeface="ＭＳ Ｐゴシック" charset="0"/>
                <a:cs typeface="ＭＳ Ｐゴシック" charset="0"/>
              </a:rPr>
              <a:t>« […] </a:t>
            </a:r>
            <a:r>
              <a:rPr lang="en-US" altLang="ja-JP" sz="2000" noProof="1"/>
              <a:t>L</a:t>
            </a:r>
            <a:r>
              <a:rPr lang="en-US" sz="2000" noProof="1" smtClean="0"/>
              <a:t>a demande peut malgré tout échouer en raison de l’existence de facteurs qui écartent la protection prévue à l’al. 2b)  soit, par exemple, si les documents auxquels on demande l’accès sont protégés par un privilège ou si leur divulgation interférerait avec le bon fonctionnement de l’institution gouvernementale en cause</a:t>
            </a:r>
            <a:r>
              <a:rPr lang="en-US" altLang="ja-JP" sz="2000" noProof="1" smtClean="0">
                <a:ea typeface="ＭＳ Ｐゴシック" charset="0"/>
                <a:cs typeface="ＭＳ Ｐゴシック" charset="0"/>
              </a:rPr>
              <a:t>. »</a:t>
            </a:r>
          </a:p>
          <a:p>
            <a:pPr>
              <a:spcBef>
                <a:spcPts val="600"/>
              </a:spcBef>
              <a:spcAft>
                <a:spcPts val="1200"/>
              </a:spcAft>
            </a:pPr>
            <a:r>
              <a:rPr lang="en-US" sz="2000" i="1" noProof="1" smtClean="0">
                <a:ea typeface="ＭＳ Ｐゴシック" charset="0"/>
                <a:cs typeface="ＭＳ Ｐゴシック" charset="0"/>
              </a:rPr>
              <a:t>				Criminal Lawyers’ Association,</a:t>
            </a:r>
            <a:r>
              <a:rPr lang="en-US" sz="2000" noProof="1" smtClean="0">
                <a:ea typeface="ＭＳ Ｐゴシック" charset="0"/>
                <a:cs typeface="ＭＳ Ｐゴシック" charset="0"/>
              </a:rPr>
              <a:t> au par. 33</a:t>
            </a:r>
          </a:p>
          <a:p>
            <a:endParaRPr lang="en-US" noProof="1" smtClean="0">
              <a:latin typeface="Avenir LT Std 85 Heavy" charset="0"/>
              <a:ea typeface="ＭＳ Ｐゴシック" charset="0"/>
              <a:cs typeface="ＭＳ Ｐゴシック" charset="0"/>
            </a:endParaRP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45</a:t>
            </a:fld>
            <a:endParaRPr lang="fr-FR" dirty="0"/>
          </a:p>
        </p:txBody>
      </p:sp>
    </p:spTree>
    <p:extLst>
      <p:ext uri="{BB962C8B-B14F-4D97-AF65-F5344CB8AC3E}">
        <p14:creationId xmlns="" xmlns:p14="http://schemas.microsoft.com/office/powerpoint/2010/main" val="2698938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762000"/>
            <a:ext cx="7543800" cy="762000"/>
          </a:xfrm>
        </p:spPr>
        <p:txBody>
          <a:bodyPr/>
          <a:lstStyle/>
          <a:p>
            <a:r>
              <a:rPr lang="en-US" sz="3000" noProof="1" smtClean="0"/>
              <a:t>Le droit constitutionnel de savoir au Canada (</a:t>
            </a:r>
            <a:r>
              <a:rPr lang="en-US" sz="3000" i="1" noProof="1" smtClean="0"/>
              <a:t>Criminal Lawyers’ Association</a:t>
            </a:r>
            <a:r>
              <a:rPr lang="en-US" sz="3000" noProof="1" smtClean="0"/>
              <a:t>)</a:t>
            </a:r>
            <a:endParaRPr lang="en-US" sz="3000" noProof="1"/>
          </a:p>
        </p:txBody>
      </p:sp>
      <p:sp>
        <p:nvSpPr>
          <p:cNvPr id="3" name="Content Placeholder 2"/>
          <p:cNvSpPr>
            <a:spLocks noGrp="1"/>
          </p:cNvSpPr>
          <p:nvPr>
            <p:ph idx="1"/>
            <p:custDataLst>
              <p:tags r:id="rId2"/>
            </p:custDataLst>
          </p:nvPr>
        </p:nvSpPr>
        <p:spPr>
          <a:xfrm>
            <a:off x="381000" y="1676400"/>
            <a:ext cx="8229600" cy="4343400"/>
          </a:xfrm>
        </p:spPr>
        <p:txBody>
          <a:bodyPr/>
          <a:lstStyle/>
          <a:p>
            <a:pPr>
              <a:spcBef>
                <a:spcPts val="600"/>
              </a:spcBef>
              <a:spcAft>
                <a:spcPts val="600"/>
              </a:spcAft>
            </a:pPr>
            <a:r>
              <a:rPr lang="en-US" sz="1900" noProof="1" smtClean="0">
                <a:ea typeface="ＭＳ Ｐゴシック" charset="0"/>
                <a:cs typeface="ＭＳ Ｐゴシック" charset="0"/>
              </a:rPr>
              <a:t>Exemples de « considérations compensatoires »</a:t>
            </a:r>
            <a:endParaRPr lang="en-US" altLang="ja-JP" sz="1900" noProof="1" smtClean="0">
              <a:ea typeface="ＭＳ Ｐゴシック" charset="0"/>
              <a:cs typeface="ＭＳ Ｐゴシック" charset="0"/>
            </a:endParaRPr>
          </a:p>
          <a:p>
            <a:pPr>
              <a:spcBef>
                <a:spcPts val="600"/>
              </a:spcBef>
              <a:spcAft>
                <a:spcPts val="600"/>
              </a:spcAft>
            </a:pPr>
            <a:r>
              <a:rPr lang="en-US" sz="1900" b="1" noProof="1" smtClean="0">
                <a:ea typeface="ＭＳ Ｐゴシック" charset="0"/>
                <a:cs typeface="ＭＳ Ｐゴシック" charset="0"/>
              </a:rPr>
              <a:t>i) Privilèges</a:t>
            </a:r>
          </a:p>
          <a:p>
            <a:pPr marL="349250" lvl="1" indent="-431800">
              <a:spcBef>
                <a:spcPts val="600"/>
              </a:spcBef>
              <a:spcAft>
                <a:spcPts val="600"/>
              </a:spcAft>
            </a:pPr>
            <a:r>
              <a:rPr lang="en-US" sz="1900" noProof="1" smtClean="0">
                <a:ea typeface="ＭＳ Ｐゴシック" charset="0"/>
              </a:rPr>
              <a:t>Privilèges en </a:t>
            </a:r>
            <a:r>
              <a:rPr lang="en-US" sz="1900" i="1" noProof="1" smtClean="0">
                <a:ea typeface="ＭＳ Ｐゴシック" charset="0"/>
              </a:rPr>
              <a:t>common law</a:t>
            </a:r>
            <a:r>
              <a:rPr lang="en-US" sz="1900" noProof="1" smtClean="0">
                <a:ea typeface="ＭＳ Ｐゴシック" charset="0"/>
              </a:rPr>
              <a:t>, p. ex. secret professionnel de l’avocat</a:t>
            </a:r>
          </a:p>
          <a:p>
            <a:pPr marL="349250" lvl="1" indent="-431800">
              <a:spcBef>
                <a:spcPts val="600"/>
              </a:spcBef>
              <a:spcAft>
                <a:spcPts val="600"/>
              </a:spcAft>
            </a:pPr>
            <a:r>
              <a:rPr lang="en-US" sz="1900" noProof="1" smtClean="0">
                <a:ea typeface="ＭＳ Ｐゴシック" charset="0"/>
              </a:rPr>
              <a:t>Privilèges établis par une loi – p. ex. protection des documents confidentiels du Cabinet dans la </a:t>
            </a:r>
            <a:r>
              <a:rPr lang="en-US" sz="1900" i="1" noProof="1" smtClean="0">
                <a:ea typeface="ＭＳ Ｐゴシック" charset="0"/>
              </a:rPr>
              <a:t>Loi sur la preuve au Canada</a:t>
            </a:r>
            <a:endParaRPr lang="en-US" sz="1900" noProof="1" smtClean="0">
              <a:ea typeface="ＭＳ Ｐゴシック" charset="0"/>
            </a:endParaRPr>
          </a:p>
          <a:p>
            <a:pPr marL="431800" lvl="1" indent="-514350">
              <a:spcBef>
                <a:spcPts val="600"/>
              </a:spcBef>
              <a:spcAft>
                <a:spcPts val="600"/>
              </a:spcAft>
              <a:buFont typeface="Wingdings" charset="0"/>
              <a:buNone/>
            </a:pPr>
            <a:r>
              <a:rPr lang="en-US" sz="1900" noProof="1" smtClean="0">
                <a:ea typeface="ＭＳ Ｐゴシック" charset="0"/>
              </a:rPr>
              <a:t>	« </a:t>
            </a:r>
            <a:r>
              <a:rPr lang="en-US" sz="1900" noProof="1" smtClean="0"/>
              <a:t>Puisque tant la common law que les lois doivent être conformes à la </a:t>
            </a:r>
            <a:r>
              <a:rPr lang="en-US" sz="1900" i="1" noProof="1" smtClean="0"/>
              <a:t>Charte, </a:t>
            </a:r>
            <a:r>
              <a:rPr lang="en-US" sz="1900" noProof="1" smtClean="0"/>
              <a:t>la création de catégories particulières de privilèges peut en principe faire l’objet de contestations fondées sur la </a:t>
            </a:r>
            <a:r>
              <a:rPr lang="en-US" sz="1900" i="1" noProof="1" smtClean="0"/>
              <a:t>Constitution</a:t>
            </a:r>
            <a:r>
              <a:rPr lang="en-US" sz="1900" noProof="1" smtClean="0"/>
              <a:t>.  Cependant, </a:t>
            </a:r>
            <a:r>
              <a:rPr lang="en-US" sz="1900" u="sng" noProof="1" smtClean="0"/>
              <a:t>en pratique, ces privilèges seront vraisemblablement bien circonscrits</a:t>
            </a:r>
            <a:r>
              <a:rPr lang="en-US" sz="1900" noProof="1" smtClean="0"/>
              <a:t>, ce qui offre une prévisibilité et une certitude quant à ce qui doit être divulgué et à ce qui reste protégé</a:t>
            </a:r>
            <a:r>
              <a:rPr lang="en-US" altLang="ja-JP" sz="1900" noProof="1" smtClean="0">
                <a:ea typeface="ＭＳ Ｐゴシック" charset="0"/>
              </a:rPr>
              <a:t>.  »</a:t>
            </a:r>
          </a:p>
          <a:p>
            <a:pPr marL="431800" lvl="1" indent="-514350">
              <a:spcBef>
                <a:spcPts val="600"/>
              </a:spcBef>
              <a:spcAft>
                <a:spcPts val="600"/>
              </a:spcAft>
              <a:buFont typeface="Wingdings" charset="0"/>
              <a:buNone/>
            </a:pPr>
            <a:r>
              <a:rPr lang="en-US" sz="1900" i="1" noProof="1" smtClean="0">
                <a:ea typeface="ＭＳ Ｐゴシック" charset="0"/>
              </a:rPr>
              <a:t>					Criminal Lawyers’ Association,</a:t>
            </a:r>
            <a:r>
              <a:rPr lang="en-US" sz="1900" noProof="1" smtClean="0">
                <a:ea typeface="ＭＳ Ｐゴシック" charset="0"/>
              </a:rPr>
              <a:t> au par. 39 [nous soulignons]</a:t>
            </a:r>
          </a:p>
          <a:p>
            <a:r>
              <a:rPr lang="en-US" noProof="1" smtClean="0">
                <a:latin typeface="Avenir LT Std 85 Heavy" charset="0"/>
                <a:ea typeface="ＭＳ Ｐゴシック" charset="0"/>
                <a:cs typeface="ＭＳ Ｐゴシック" charset="0"/>
              </a:rPr>
              <a:t> </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46</a:t>
            </a:fld>
            <a:endParaRPr lang="fr-FR" dirty="0"/>
          </a:p>
        </p:txBody>
      </p:sp>
    </p:spTree>
    <p:extLst>
      <p:ext uri="{BB962C8B-B14F-4D97-AF65-F5344CB8AC3E}">
        <p14:creationId xmlns="" xmlns:p14="http://schemas.microsoft.com/office/powerpoint/2010/main" val="2750498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914400"/>
            <a:ext cx="7696200" cy="762000"/>
          </a:xfrm>
        </p:spPr>
        <p:txBody>
          <a:bodyPr/>
          <a:lstStyle/>
          <a:p>
            <a:r>
              <a:rPr lang="en-US" sz="3000" noProof="1" smtClean="0"/>
              <a:t>Le droit constitutionnel de savoir au Canada (</a:t>
            </a:r>
            <a:r>
              <a:rPr lang="en-US" sz="3000" i="1" noProof="1" smtClean="0"/>
              <a:t>Criminal Lawyers’ Association</a:t>
            </a:r>
            <a:r>
              <a:rPr lang="en-US" sz="3000" noProof="1" smtClean="0"/>
              <a:t>)</a:t>
            </a:r>
            <a:endParaRPr lang="en-US" sz="3000" noProof="1"/>
          </a:p>
        </p:txBody>
      </p:sp>
      <p:sp>
        <p:nvSpPr>
          <p:cNvPr id="3" name="Content Placeholder 2"/>
          <p:cNvSpPr>
            <a:spLocks noGrp="1"/>
          </p:cNvSpPr>
          <p:nvPr>
            <p:ph idx="1"/>
            <p:custDataLst>
              <p:tags r:id="rId2"/>
            </p:custDataLst>
          </p:nvPr>
        </p:nvSpPr>
        <p:spPr>
          <a:xfrm>
            <a:off x="457200" y="1828800"/>
            <a:ext cx="8458200" cy="4191000"/>
          </a:xfrm>
        </p:spPr>
        <p:txBody>
          <a:bodyPr/>
          <a:lstStyle/>
          <a:p>
            <a:pPr>
              <a:spcBef>
                <a:spcPts val="600"/>
              </a:spcBef>
              <a:spcAft>
                <a:spcPts val="600"/>
              </a:spcAft>
            </a:pPr>
            <a:r>
              <a:rPr lang="en-US" sz="1800" noProof="1" smtClean="0">
                <a:ea typeface="ＭＳ Ｐゴシック" charset="0"/>
                <a:cs typeface="ＭＳ Ｐゴシック" charset="0"/>
              </a:rPr>
              <a:t>Exemples de « considérations compensatoires »</a:t>
            </a:r>
            <a:endParaRPr lang="en-US" altLang="ja-JP" sz="1800" noProof="1" smtClean="0">
              <a:ea typeface="ＭＳ Ｐゴシック" charset="0"/>
              <a:cs typeface="ＭＳ Ｐゴシック" charset="0"/>
            </a:endParaRPr>
          </a:p>
          <a:p>
            <a:pPr>
              <a:spcBef>
                <a:spcPts val="600"/>
              </a:spcBef>
              <a:spcAft>
                <a:spcPts val="600"/>
              </a:spcAft>
            </a:pPr>
            <a:r>
              <a:rPr lang="en-US" sz="1800" b="1" noProof="1" smtClean="0">
                <a:ea typeface="ＭＳ Ｐゴシック" charset="0"/>
                <a:cs typeface="ＭＳ Ｐゴシック" charset="0"/>
              </a:rPr>
              <a:t>ii) Fonctions de l’État incompatibles avec l’accès à certains documents</a:t>
            </a:r>
          </a:p>
          <a:p>
            <a:pPr lvl="1">
              <a:spcBef>
                <a:spcPts val="600"/>
              </a:spcBef>
              <a:spcAft>
                <a:spcPts val="600"/>
              </a:spcAft>
            </a:pPr>
            <a:r>
              <a:rPr lang="en-US" sz="1800" noProof="1">
                <a:ea typeface="ＭＳ Ｐゴシック" charset="0"/>
              </a:rPr>
              <a:t>p</a:t>
            </a:r>
            <a:r>
              <a:rPr lang="en-US" sz="1800" noProof="1" smtClean="0">
                <a:ea typeface="ＭＳ Ｐゴシック" charset="0"/>
              </a:rPr>
              <a:t>rocessus décisionnel de la magistrature</a:t>
            </a:r>
          </a:p>
          <a:p>
            <a:pPr lvl="1">
              <a:spcBef>
                <a:spcPts val="600"/>
              </a:spcBef>
              <a:spcAft>
                <a:spcPts val="600"/>
              </a:spcAft>
            </a:pPr>
            <a:r>
              <a:rPr lang="en-US" sz="1800" noProof="1">
                <a:ea typeface="ＭＳ Ｐゴシック" charset="0"/>
              </a:rPr>
              <a:t>d</a:t>
            </a:r>
            <a:r>
              <a:rPr lang="en-US" sz="1800" noProof="1" smtClean="0">
                <a:ea typeface="ＭＳ Ｐゴシック" charset="0"/>
              </a:rPr>
              <a:t>ocuments confidentiels du Cabinet</a:t>
            </a:r>
          </a:p>
          <a:p>
            <a:pPr>
              <a:spcBef>
                <a:spcPts val="600"/>
              </a:spcBef>
              <a:spcAft>
                <a:spcPts val="600"/>
              </a:spcAft>
              <a:buFont typeface="Wingdings" charset="0"/>
              <a:buNone/>
            </a:pPr>
            <a:r>
              <a:rPr lang="en-US" sz="1800" noProof="1" smtClean="0"/>
              <a:t>« Comme l’illustre l’arrêt </a:t>
            </a:r>
            <a:r>
              <a:rPr lang="en-US" sz="1800" i="1" noProof="1" smtClean="0"/>
              <a:t>Montréal (Ville)</a:t>
            </a:r>
            <a:r>
              <a:rPr lang="en-US" sz="1800" noProof="1" smtClean="0"/>
              <a:t>, au par. 22, l’historique de la fonction d’une institution en particulier peut aussi aider à déterminer le degré de confidentialité dont elle devrait bénéficier.  </a:t>
            </a:r>
            <a:r>
              <a:rPr lang="en-US" sz="1800" u="sng" noProof="1" smtClean="0"/>
              <a:t>Dans cet arrêt, la Cour a reconnu que certaines fonctions et activités gouvernementales requièrent un certain isolement</a:t>
            </a:r>
            <a:r>
              <a:rPr lang="en-US" sz="1800" noProof="1" smtClean="0"/>
              <a:t> (par. 76).  Ce principe s’applique aux demandes d’accès à l’information détenue par le gouvernement.  Certains types de documents peuvent être soustraits à la divulgation parce que celle-ci nuirait au bon fonctionnement des institutions touchées</a:t>
            </a:r>
            <a:r>
              <a:rPr lang="en-US" altLang="ja-JP" sz="1800" noProof="1" smtClean="0">
                <a:ea typeface="ＭＳ Ｐゴシック" charset="0"/>
              </a:rPr>
              <a:t>.</a:t>
            </a:r>
            <a:r>
              <a:rPr lang="en-US" altLang="ja-JP" sz="1800" i="1" noProof="1" smtClean="0">
                <a:ea typeface="ＭＳ Ｐゴシック" charset="0"/>
              </a:rPr>
              <a:t> »	</a:t>
            </a:r>
          </a:p>
          <a:p>
            <a:pPr lvl="1">
              <a:spcBef>
                <a:spcPts val="600"/>
              </a:spcBef>
              <a:spcAft>
                <a:spcPts val="600"/>
              </a:spcAft>
              <a:buFont typeface="Wingdings" charset="0"/>
              <a:buNone/>
            </a:pPr>
            <a:r>
              <a:rPr lang="en-US" sz="1800" i="1" noProof="1" smtClean="0">
                <a:ea typeface="ＭＳ Ｐゴシック" charset="0"/>
              </a:rPr>
              <a:t>	Criminal Lawyers’ Association,</a:t>
            </a:r>
            <a:r>
              <a:rPr lang="en-US" sz="1800" noProof="1" smtClean="0">
                <a:ea typeface="ＭＳ Ｐゴシック" charset="0"/>
              </a:rPr>
              <a:t> au par. 40 [nous soulignons]</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47</a:t>
            </a:fld>
            <a:endParaRPr lang="fr-FR" dirty="0"/>
          </a:p>
        </p:txBody>
      </p:sp>
    </p:spTree>
    <p:extLst>
      <p:ext uri="{BB962C8B-B14F-4D97-AF65-F5344CB8AC3E}">
        <p14:creationId xmlns="" xmlns:p14="http://schemas.microsoft.com/office/powerpoint/2010/main" val="9360243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543800" cy="911727"/>
          </a:xfrm>
        </p:spPr>
        <p:txBody>
          <a:bodyPr/>
          <a:lstStyle/>
          <a:p>
            <a:r>
              <a:rPr lang="en-US" noProof="1" smtClean="0"/>
              <a:t>Le droit constitutionnel de savoir au Canada (</a:t>
            </a:r>
            <a:r>
              <a:rPr lang="en-US" i="1" noProof="1" smtClean="0"/>
              <a:t>Criminal Lawyers’ Association</a:t>
            </a:r>
            <a:r>
              <a:rPr lang="en-US" noProof="1" smtClean="0"/>
              <a:t>)</a:t>
            </a:r>
            <a:endParaRPr lang="en-US" noProof="1"/>
          </a:p>
        </p:txBody>
      </p:sp>
      <p:sp>
        <p:nvSpPr>
          <p:cNvPr id="3" name="Content Placeholder 2"/>
          <p:cNvSpPr>
            <a:spLocks noGrp="1"/>
          </p:cNvSpPr>
          <p:nvPr>
            <p:ph idx="1"/>
            <p:custDataLst>
              <p:tags r:id="rId2"/>
            </p:custDataLst>
          </p:nvPr>
        </p:nvSpPr>
        <p:spPr>
          <a:xfrm>
            <a:off x="762000" y="2057400"/>
            <a:ext cx="7543800" cy="3962400"/>
          </a:xfrm>
        </p:spPr>
        <p:txBody>
          <a:bodyPr/>
          <a:lstStyle/>
          <a:p>
            <a:pPr>
              <a:spcBef>
                <a:spcPts val="600"/>
              </a:spcBef>
              <a:spcAft>
                <a:spcPts val="600"/>
              </a:spcAft>
            </a:pPr>
            <a:r>
              <a:rPr lang="en-US" sz="2000" noProof="1" smtClean="0"/>
              <a:t>« Si la nécessité était prouvée</a:t>
            </a:r>
            <a:r>
              <a:rPr lang="en-US" altLang="ja-JP" sz="2000" noProof="1" smtClean="0">
                <a:ea typeface="ＭＳ Ｐゴシック" charset="0"/>
                <a:cs typeface="ＭＳ Ｐゴシック" charset="0"/>
              </a:rPr>
              <a:t>, […] l</a:t>
            </a:r>
            <a:r>
              <a:rPr lang="en-US" sz="2000" noProof="1" smtClean="0"/>
              <a:t>a CLA aurait un obstacle supplémentaire à surmonter, soit celui de démontrer que l’accès aux documents visés par les art. 14 et 19, grâce au principe de la primauté consacré par l’art. 23, n’empiéterait pas sur des privilèges ou n’entraverait pas le bon fonctionnement des institutions gouvernementales visées.  Comme nous en avons discuté, les art. 14 </a:t>
            </a:r>
            <a:r>
              <a:rPr lang="en-US" altLang="ja-JP" sz="2000" noProof="1" smtClean="0">
                <a:ea typeface="ＭＳ Ｐゴシック" charset="0"/>
                <a:cs typeface="ＭＳ Ｐゴシック" charset="0"/>
              </a:rPr>
              <a:t>[</a:t>
            </a:r>
            <a:r>
              <a:rPr lang="en-US" sz="2000" noProof="1" smtClean="0"/>
              <a:t>exécution de la loi</a:t>
            </a:r>
            <a:r>
              <a:rPr lang="en-US" altLang="ja-JP" sz="2000" noProof="1" smtClean="0">
                <a:ea typeface="ＭＳ Ｐゴシック" charset="0"/>
                <a:cs typeface="ＭＳ Ｐゴシック" charset="0"/>
              </a:rPr>
              <a:t>] et 19 [</a:t>
            </a:r>
            <a:r>
              <a:rPr lang="en-US" sz="2000" noProof="1" smtClean="0"/>
              <a:t>secret professionnel de l’avocat</a:t>
            </a:r>
            <a:r>
              <a:rPr lang="en-US" altLang="ja-JP" sz="2000" noProof="1" smtClean="0">
                <a:ea typeface="ＭＳ Ｐゴシック" charset="0"/>
                <a:cs typeface="ＭＳ Ｐゴシック" charset="0"/>
              </a:rPr>
              <a:t>] </a:t>
            </a:r>
            <a:r>
              <a:rPr lang="en-US" sz="2000" u="sng" noProof="1" smtClean="0"/>
              <a:t>visent à soustraire des documents à la divulgation pour ces motifs précis</a:t>
            </a:r>
            <a:r>
              <a:rPr lang="en-US" sz="2000" noProof="1" smtClean="0"/>
              <a:t>.  Sur la foi du dossier dont nous sommes saisis, il n’est pas prouvé que la CLA pourrait satisfaire aux exigences du cadre d’analyse décrit précédemment. »</a:t>
            </a:r>
            <a:endParaRPr lang="en-US" altLang="ja-JP" sz="2000" noProof="1" smtClean="0">
              <a:ea typeface="ＭＳ Ｐゴシック" charset="0"/>
              <a:cs typeface="ＭＳ Ｐゴシック" charset="0"/>
            </a:endParaRPr>
          </a:p>
          <a:p>
            <a:pPr>
              <a:spcBef>
                <a:spcPts val="600"/>
              </a:spcBef>
              <a:spcAft>
                <a:spcPts val="600"/>
              </a:spcAft>
            </a:pPr>
            <a:r>
              <a:rPr lang="en-US" sz="2000" i="1" noProof="1" smtClean="0">
                <a:ea typeface="ＭＳ Ｐゴシック" charset="0"/>
                <a:cs typeface="ＭＳ Ｐゴシック" charset="0"/>
              </a:rPr>
              <a:t>		Criminal Lawyers’ Association,</a:t>
            </a:r>
            <a:r>
              <a:rPr lang="en-US" sz="2000" noProof="1" smtClean="0">
                <a:ea typeface="ＭＳ Ｐゴシック" charset="0"/>
                <a:cs typeface="ＭＳ Ｐゴシック" charset="0"/>
              </a:rPr>
              <a:t> au par. 60 [nous soulignons]</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48</a:t>
            </a:fld>
            <a:endParaRPr lang="fr-FR" dirty="0"/>
          </a:p>
        </p:txBody>
      </p:sp>
    </p:spTree>
    <p:extLst>
      <p:ext uri="{BB962C8B-B14F-4D97-AF65-F5344CB8AC3E}">
        <p14:creationId xmlns="" xmlns:p14="http://schemas.microsoft.com/office/powerpoint/2010/main" val="21497037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1"/>
            <a:ext cx="7543800" cy="762000"/>
          </a:xfrm>
        </p:spPr>
        <p:txBody>
          <a:bodyPr/>
          <a:lstStyle/>
          <a:p>
            <a:r>
              <a:rPr lang="en-US" sz="3000" noProof="1" smtClean="0"/>
              <a:t>Le droit constitutionnel de savoir au Canada (</a:t>
            </a:r>
            <a:r>
              <a:rPr lang="en-US" sz="3000" i="1" noProof="1" smtClean="0"/>
              <a:t>Criminal Lawyers’ Association</a:t>
            </a:r>
            <a:r>
              <a:rPr lang="en-US" sz="3000" noProof="1" smtClean="0"/>
              <a:t>)</a:t>
            </a:r>
            <a:endParaRPr lang="en-US" sz="3000" noProof="1"/>
          </a:p>
        </p:txBody>
      </p:sp>
      <p:sp>
        <p:nvSpPr>
          <p:cNvPr id="3" name="Content Placeholder 2"/>
          <p:cNvSpPr>
            <a:spLocks noGrp="1"/>
          </p:cNvSpPr>
          <p:nvPr>
            <p:ph idx="1"/>
            <p:custDataLst>
              <p:tags r:id="rId2"/>
            </p:custDataLst>
          </p:nvPr>
        </p:nvSpPr>
        <p:spPr>
          <a:xfrm>
            <a:off x="762000" y="1905000"/>
            <a:ext cx="7543800" cy="4114800"/>
          </a:xfrm>
        </p:spPr>
        <p:txBody>
          <a:bodyPr/>
          <a:lstStyle/>
          <a:p>
            <a:pPr marL="457200" indent="-457200">
              <a:spcBef>
                <a:spcPts val="600"/>
              </a:spcBef>
              <a:spcAft>
                <a:spcPts val="600"/>
              </a:spcAft>
              <a:buFontTx/>
              <a:buAutoNum type="arabicParenR" startAt="3"/>
            </a:pPr>
            <a:r>
              <a:rPr lang="en-US" sz="2000" b="1" noProof="1" smtClean="0"/>
              <a:t>Si l’activité est protégée, la mesure prise par l’État porte‑t‑elle atteinte, par son objet ou par son effet, au droit protégé</a:t>
            </a:r>
            <a:r>
              <a:rPr lang="en-US" sz="2000" b="1" noProof="1" smtClean="0">
                <a:ea typeface="ＭＳ Ｐゴシック" charset="0"/>
                <a:cs typeface="ＭＳ Ｐゴシック" charset="0"/>
              </a:rPr>
              <a:t>?</a:t>
            </a:r>
          </a:p>
          <a:p>
            <a:pPr marL="457200" indent="-457200">
              <a:spcBef>
                <a:spcPts val="600"/>
              </a:spcBef>
              <a:spcAft>
                <a:spcPts val="600"/>
              </a:spcAft>
            </a:pPr>
            <a:r>
              <a:rPr lang="en-US" sz="2000" noProof="1" smtClean="0">
                <a:ea typeface="ＭＳ Ｐゴシック" charset="0"/>
                <a:cs typeface="ＭＳ Ｐゴシック" charset="0"/>
              </a:rPr>
              <a:t>	« </a:t>
            </a:r>
            <a:r>
              <a:rPr lang="en-US" sz="2000" noProof="1" smtClean="0"/>
              <a:t>La réponse ultime à la demande de la CLA est la suivante : l’absence du réexamen découlant du principe de primauté de l’intérêt public consacré par l’art. 23 pour les documents visés par les art. 14 et 19 n’entrave pas considérablement un droit hypothétique d’accès aux documents gouvernementaux, puisque ces dispositions, bien interprétées, tiennent déjà compte de l’intérêt public.  La CLA ne satisferait pas au test parce qu’elle ne pourrait pas démontrer que l’État a porté atteinte à sa liberté d’expression</a:t>
            </a:r>
            <a:r>
              <a:rPr lang="en-US" altLang="ja-JP" sz="2000" noProof="1" smtClean="0">
                <a:ea typeface="ＭＳ Ｐゴシック" charset="0"/>
                <a:cs typeface="ＭＳ Ｐゴシック" charset="0"/>
              </a:rPr>
              <a:t>. »</a:t>
            </a:r>
          </a:p>
          <a:p>
            <a:pPr marL="457200" indent="-457200" algn="just">
              <a:spcBef>
                <a:spcPts val="600"/>
              </a:spcBef>
              <a:spcAft>
                <a:spcPts val="600"/>
              </a:spcAft>
            </a:pPr>
            <a:r>
              <a:rPr lang="en-US" sz="2000" i="1" noProof="1" smtClean="0">
                <a:ea typeface="ＭＳ Ｐゴシック" charset="0"/>
                <a:cs typeface="ＭＳ Ｐゴシック" charset="0"/>
              </a:rPr>
              <a:t>					Criminal Lawyers’ Association,</a:t>
            </a:r>
            <a:r>
              <a:rPr lang="en-US" sz="2000" noProof="1" smtClean="0">
                <a:ea typeface="ＭＳ Ｐゴシック" charset="0"/>
                <a:cs typeface="ＭＳ Ｐゴシック" charset="0"/>
              </a:rPr>
              <a:t> au par. 61</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49</a:t>
            </a:fld>
            <a:endParaRPr lang="fr-FR" dirty="0"/>
          </a:p>
        </p:txBody>
      </p:sp>
    </p:spTree>
    <p:extLst>
      <p:ext uri="{BB962C8B-B14F-4D97-AF65-F5344CB8AC3E}">
        <p14:creationId xmlns="" xmlns:p14="http://schemas.microsoft.com/office/powerpoint/2010/main" val="145134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1"/>
            <a:ext cx="7924800" cy="914398"/>
          </a:xfrm>
        </p:spPr>
        <p:txBody>
          <a:bodyPr/>
          <a:lstStyle/>
          <a:p>
            <a:r>
              <a:rPr lang="en-US" noProof="1" smtClean="0"/>
              <a:t>Le droit à l’information au Canada </a:t>
            </a:r>
            <a:r>
              <a:rPr lang="en-US" sz="2400" noProof="1" smtClean="0"/>
              <a:t>(suite)</a:t>
            </a:r>
            <a:endParaRPr lang="en-US" sz="2400" noProof="1"/>
          </a:p>
        </p:txBody>
      </p:sp>
      <p:sp>
        <p:nvSpPr>
          <p:cNvPr id="3" name="Content Placeholder 2"/>
          <p:cNvSpPr>
            <a:spLocks noGrp="1"/>
          </p:cNvSpPr>
          <p:nvPr>
            <p:ph idx="1"/>
            <p:custDataLst>
              <p:tags r:id="rId2"/>
            </p:custDataLst>
          </p:nvPr>
        </p:nvSpPr>
        <p:spPr>
          <a:xfrm>
            <a:off x="731874" y="1905001"/>
            <a:ext cx="7924800" cy="4114800"/>
          </a:xfrm>
        </p:spPr>
        <p:txBody>
          <a:bodyPr/>
          <a:lstStyle/>
          <a:p>
            <a:pPr algn="just">
              <a:spcBef>
                <a:spcPts val="600"/>
              </a:spcBef>
              <a:spcAft>
                <a:spcPts val="600"/>
              </a:spcAft>
            </a:pPr>
            <a:r>
              <a:rPr lang="en-US" sz="2200" noProof="1" smtClean="0"/>
              <a:t>La </a:t>
            </a:r>
            <a:r>
              <a:rPr lang="en-US" sz="2200" i="1" noProof="1" smtClean="0"/>
              <a:t>Loi sur l’accès à l’information</a:t>
            </a:r>
            <a:r>
              <a:rPr lang="en-US" sz="2200" noProof="1" smtClean="0"/>
              <a:t> confère au public le droit d’accès à l’information gouvernementale et protège ce droit.  Le droit d’accès facilite la participation utile aux débats publics ainsi que l’examen public des activités gouvernementales :</a:t>
            </a:r>
          </a:p>
          <a:p>
            <a:pPr marL="180975" algn="just">
              <a:spcBef>
                <a:spcPts val="600"/>
              </a:spcBef>
              <a:spcAft>
                <a:spcPts val="600"/>
              </a:spcAft>
            </a:pPr>
            <a:r>
              <a:rPr lang="en-US" sz="2000" i="1" noProof="1" smtClean="0"/>
              <a:t>La loi en matière d'accès à l'information a donc pour objet général de favoriser la démocratie, ce qu'elle fait de deux manières connexes. Elle aide à garantir, en premier lieu, que les citoyens possèdent l'information nécessaire pour participer utilement au processus démocratique, et, en second lieu, que les politiciens et bureaucrates demeurent comptables envers l'ensemble de la population.</a:t>
            </a:r>
          </a:p>
          <a:p>
            <a:pPr marL="180975" lvl="0" algn="just">
              <a:spcBef>
                <a:spcPts val="600"/>
              </a:spcBef>
              <a:spcAft>
                <a:spcPts val="600"/>
              </a:spcAft>
            </a:pPr>
            <a:r>
              <a:rPr lang="en-US" sz="2000" i="1" noProof="1" smtClean="0"/>
              <a:t>Dagg </a:t>
            </a:r>
            <a:r>
              <a:rPr lang="en-US" sz="2000" i="1" noProof="1" smtClean="0"/>
              <a:t>c. </a:t>
            </a:r>
            <a:r>
              <a:rPr lang="en-US" sz="2000" i="1" noProof="1" smtClean="0"/>
              <a:t>Canada (Ministre des Finances)</a:t>
            </a:r>
            <a:r>
              <a:rPr lang="en-US" sz="2000" noProof="1" smtClean="0"/>
              <a:t>, [1997] 2 R.C.S. 403, au par. 61</a:t>
            </a:r>
          </a:p>
          <a:p>
            <a:pPr algn="just"/>
            <a:endParaRPr lang="en-US" noProof="1" smtClean="0"/>
          </a:p>
          <a:p>
            <a:endParaRPr lang="en-US" noProof="1" smtClean="0"/>
          </a:p>
          <a:p>
            <a:endParaRPr lang="en-US" sz="16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5</a:t>
            </a:fld>
            <a:endParaRPr lang="fr-FR" dirty="0"/>
          </a:p>
        </p:txBody>
      </p:sp>
    </p:spTree>
    <p:extLst>
      <p:ext uri="{BB962C8B-B14F-4D97-AF65-F5344CB8AC3E}">
        <p14:creationId xmlns="" xmlns:p14="http://schemas.microsoft.com/office/powerpoint/2010/main" val="24994615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391400" cy="606927"/>
          </a:xfrm>
        </p:spPr>
        <p:txBody>
          <a:bodyPr/>
          <a:lstStyle/>
          <a:p>
            <a:r>
              <a:rPr lang="en-US" sz="2900" noProof="1" smtClean="0"/>
              <a:t>Évaluation de la contestation constitutionnelle</a:t>
            </a:r>
            <a:endParaRPr lang="en-US" sz="2900" noProof="1"/>
          </a:p>
        </p:txBody>
      </p:sp>
      <p:sp>
        <p:nvSpPr>
          <p:cNvPr id="3" name="Content Placeholder 2"/>
          <p:cNvSpPr>
            <a:spLocks noGrp="1"/>
          </p:cNvSpPr>
          <p:nvPr>
            <p:ph idx="1"/>
            <p:custDataLst>
              <p:tags r:id="rId2"/>
            </p:custDataLst>
          </p:nvPr>
        </p:nvSpPr>
        <p:spPr>
          <a:xfrm>
            <a:off x="762000" y="1676400"/>
            <a:ext cx="7543800" cy="4343400"/>
          </a:xfrm>
        </p:spPr>
        <p:txBody>
          <a:bodyPr/>
          <a:lstStyle/>
          <a:p>
            <a:pPr marL="342900" indent="-342900">
              <a:spcBef>
                <a:spcPts val="600"/>
              </a:spcBef>
              <a:spcAft>
                <a:spcPts val="600"/>
              </a:spcAft>
              <a:buFont typeface="Arial"/>
              <a:buChar char="•"/>
            </a:pPr>
            <a:r>
              <a:rPr lang="en-US" sz="1800" noProof="1" smtClean="0"/>
              <a:t>La CSC et la primauté du droit à titre de principe non écrit – réticence tempérée par des exceptions</a:t>
            </a:r>
          </a:p>
          <a:p>
            <a:pPr marL="342900" indent="-342900">
              <a:spcBef>
                <a:spcPts val="600"/>
              </a:spcBef>
              <a:spcAft>
                <a:spcPts val="600"/>
              </a:spcAft>
              <a:buFont typeface="Arial"/>
              <a:buChar char="•"/>
            </a:pPr>
            <a:r>
              <a:rPr lang="en-US" sz="1800" noProof="1" smtClean="0"/>
              <a:t>La CSC et l’accès à l’information – un dossier mitigé au cours des dernières années</a:t>
            </a:r>
          </a:p>
          <a:p>
            <a:pPr marL="1257300" lvl="1" indent="-342900">
              <a:spcBef>
                <a:spcPts val="600"/>
              </a:spcBef>
              <a:spcAft>
                <a:spcPts val="600"/>
              </a:spcAft>
              <a:buFont typeface="Arial"/>
              <a:buChar char="•"/>
            </a:pPr>
            <a:r>
              <a:rPr lang="en-US" sz="1600" i="1" noProof="1" smtClean="0"/>
              <a:t>Canada (Commissaire à l’information) c. Canada (Ministre de la Défense nationale)</a:t>
            </a:r>
            <a:r>
              <a:rPr lang="en-US" sz="1600" noProof="1" smtClean="0"/>
              <a:t>, 2011 CSC 25</a:t>
            </a:r>
          </a:p>
          <a:p>
            <a:pPr marL="1257300" lvl="1" indent="-342900">
              <a:spcBef>
                <a:spcPts val="600"/>
              </a:spcBef>
              <a:spcAft>
                <a:spcPts val="600"/>
              </a:spcAft>
              <a:buFont typeface="Arial"/>
              <a:buChar char="•"/>
            </a:pPr>
            <a:r>
              <a:rPr lang="en-US" sz="1600" i="1" noProof="1" smtClean="0"/>
              <a:t>Merck Frosst Canada Ltée c. Canada (Santé), </a:t>
            </a:r>
            <a:r>
              <a:rPr lang="en-US" sz="1600" noProof="1" smtClean="0"/>
              <a:t>2012 CSC 3</a:t>
            </a:r>
          </a:p>
          <a:p>
            <a:pPr marL="1257300" lvl="1" indent="-342900">
              <a:spcBef>
                <a:spcPts val="600"/>
              </a:spcBef>
              <a:spcAft>
                <a:spcPts val="600"/>
              </a:spcAft>
              <a:buFont typeface="Arial"/>
              <a:buChar char="•"/>
            </a:pPr>
            <a:r>
              <a:rPr lang="en-US" sz="1600" i="1" noProof="1" smtClean="0"/>
              <a:t>Ontario (Sécurité communautaire et Services correctionnels) c. Ontario (Commissaire à l’information et à la protection de la vie privée)</a:t>
            </a:r>
            <a:r>
              <a:rPr lang="en-US" sz="1600" noProof="1" smtClean="0"/>
              <a:t>, 2014 CSC 31</a:t>
            </a:r>
          </a:p>
          <a:p>
            <a:pPr marL="1257300" lvl="1" indent="-342900">
              <a:spcBef>
                <a:spcPts val="600"/>
              </a:spcBef>
              <a:spcAft>
                <a:spcPts val="600"/>
              </a:spcAft>
              <a:buFont typeface="Arial"/>
              <a:buChar char="•"/>
            </a:pPr>
            <a:r>
              <a:rPr lang="en-US" sz="1600" i="1" noProof="1" smtClean="0"/>
              <a:t>Untel c. Ontario (Finances)</a:t>
            </a:r>
            <a:r>
              <a:rPr lang="en-US" sz="1600" noProof="1" smtClean="0"/>
              <a:t>, 2014 CSC 36</a:t>
            </a:r>
          </a:p>
          <a:p>
            <a:pPr marL="342900" indent="-342900">
              <a:spcBef>
                <a:spcPts val="600"/>
              </a:spcBef>
              <a:spcAft>
                <a:spcPts val="600"/>
              </a:spcAft>
              <a:buFont typeface="Arial"/>
              <a:buChar char="•"/>
            </a:pPr>
            <a:r>
              <a:rPr lang="en-US" sz="1800" noProof="1" smtClean="0"/>
              <a:t>L’affaire du Registre des armes d’épaule vue comme la « tempête parfaite »</a:t>
            </a:r>
          </a:p>
          <a:p>
            <a:pPr lvl="1" indent="0">
              <a:buNone/>
            </a:pPr>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50</a:t>
            </a:fld>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315200" cy="1143000"/>
          </a:xfrm>
        </p:spPr>
        <p:txBody>
          <a:bodyPr/>
          <a:lstStyle/>
          <a:p>
            <a:r>
              <a:rPr lang="en-US" sz="2800" noProof="1" smtClean="0"/>
              <a:t>Évaluation de la contestation constitutionnelle</a:t>
            </a:r>
            <a:endParaRPr lang="en-US" sz="2800" noProof="1"/>
          </a:p>
        </p:txBody>
      </p:sp>
      <p:sp>
        <p:nvSpPr>
          <p:cNvPr id="3" name="Content Placeholder 2"/>
          <p:cNvSpPr>
            <a:spLocks noGrp="1"/>
          </p:cNvSpPr>
          <p:nvPr>
            <p:ph idx="1"/>
            <p:custDataLst>
              <p:tags r:id="rId2"/>
            </p:custDataLst>
          </p:nvPr>
        </p:nvSpPr>
        <p:spPr>
          <a:xfrm>
            <a:off x="762000" y="2438401"/>
            <a:ext cx="7543800" cy="3581400"/>
          </a:xfrm>
        </p:spPr>
        <p:txBody>
          <a:bodyPr/>
          <a:lstStyle/>
          <a:p>
            <a:pPr marL="342900" indent="-342900">
              <a:spcBef>
                <a:spcPts val="600"/>
              </a:spcBef>
              <a:spcAft>
                <a:spcPts val="600"/>
              </a:spcAft>
              <a:buFont typeface="Arial"/>
              <a:buChar char="•"/>
            </a:pPr>
            <a:r>
              <a:rPr lang="en-US" noProof="1" smtClean="0"/>
              <a:t>Application du principe de la « primauté du droit » (conjugué à l’indépendance judiciaire)</a:t>
            </a:r>
          </a:p>
          <a:p>
            <a:pPr marL="1257300" lvl="1" indent="-342900">
              <a:spcBef>
                <a:spcPts val="600"/>
              </a:spcBef>
              <a:spcAft>
                <a:spcPts val="600"/>
              </a:spcAft>
              <a:buFont typeface="Arial"/>
              <a:buChar char="•"/>
            </a:pPr>
            <a:r>
              <a:rPr lang="en-US" noProof="1" smtClean="0"/>
              <a:t>Exclusion complète de l’accès aux tribunaux et aux cours</a:t>
            </a:r>
          </a:p>
          <a:p>
            <a:pPr marL="1257300" lvl="1" indent="-342900">
              <a:spcBef>
                <a:spcPts val="600"/>
              </a:spcBef>
              <a:spcAft>
                <a:spcPts val="600"/>
              </a:spcAft>
              <a:buFont typeface="Arial"/>
              <a:buChar char="•"/>
            </a:pPr>
            <a:r>
              <a:rPr lang="en-US" noProof="1" smtClean="0"/>
              <a:t>Soustraction des fonctionnaires de l’État à la responsabilité pour l’exercice inappropriée de pouvoir public (et non pour la responsabilité financière)</a:t>
            </a:r>
          </a:p>
          <a:p>
            <a:pPr marL="342900" indent="-342900">
              <a:buFont typeface="Arial"/>
              <a:buChar char="•"/>
            </a:pPr>
            <a:endParaRPr lang="en-US" noProof="1" smtClean="0"/>
          </a:p>
          <a:p>
            <a:pPr marL="342900" indent="-342900">
              <a:buFont typeface="Arial"/>
              <a:buChar char="•"/>
            </a:pPr>
            <a:endParaRPr lang="en-US" noProof="1" smtClean="0"/>
          </a:p>
          <a:p>
            <a:pPr marL="342900" indent="-342900">
              <a:buFont typeface="Arial"/>
              <a:buChar char="•"/>
            </a:pPr>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51</a:t>
            </a:fld>
            <a:endParaRPr lang="fr-FR" dirty="0"/>
          </a:p>
        </p:txBody>
      </p:sp>
    </p:spTree>
    <p:extLst>
      <p:ext uri="{BB962C8B-B14F-4D97-AF65-F5344CB8AC3E}">
        <p14:creationId xmlns="" xmlns:p14="http://schemas.microsoft.com/office/powerpoint/2010/main" val="39081255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762001"/>
            <a:ext cx="7543800" cy="533400"/>
          </a:xfrm>
        </p:spPr>
        <p:txBody>
          <a:bodyPr/>
          <a:lstStyle/>
          <a:p>
            <a:r>
              <a:rPr lang="en-US" sz="2800" noProof="1" smtClean="0"/>
              <a:t>Évaluation de la contestation constitutionnelle</a:t>
            </a:r>
            <a:endParaRPr lang="en-US" sz="2800" noProof="1"/>
          </a:p>
        </p:txBody>
      </p:sp>
      <p:sp>
        <p:nvSpPr>
          <p:cNvPr id="3" name="Content Placeholder 2"/>
          <p:cNvSpPr>
            <a:spLocks noGrp="1"/>
          </p:cNvSpPr>
          <p:nvPr>
            <p:ph idx="1"/>
            <p:custDataLst>
              <p:tags r:id="rId2"/>
            </p:custDataLst>
          </p:nvPr>
        </p:nvSpPr>
        <p:spPr>
          <a:xfrm>
            <a:off x="762000" y="1295400"/>
            <a:ext cx="7543800" cy="4724400"/>
          </a:xfrm>
        </p:spPr>
        <p:txBody>
          <a:bodyPr/>
          <a:lstStyle/>
          <a:p>
            <a:pPr marL="342900" indent="-342900">
              <a:spcBef>
                <a:spcPts val="600"/>
              </a:spcBef>
              <a:spcAft>
                <a:spcPts val="600"/>
              </a:spcAft>
              <a:buFont typeface="Arial"/>
              <a:buChar char="•"/>
            </a:pPr>
            <a:r>
              <a:rPr lang="en-US" sz="2000" noProof="1" smtClean="0"/>
              <a:t>Application des critères énoncés dans </a:t>
            </a:r>
            <a:r>
              <a:rPr lang="en-US" sz="2000" i="1" noProof="1" smtClean="0"/>
              <a:t>Criminal Lawyers’ Association </a:t>
            </a:r>
            <a:r>
              <a:rPr lang="en-US" sz="2000" noProof="1" smtClean="0"/>
              <a:t>(alinéa 2b) :</a:t>
            </a:r>
          </a:p>
          <a:p>
            <a:pPr>
              <a:spcBef>
                <a:spcPts val="600"/>
              </a:spcBef>
              <a:spcAft>
                <a:spcPts val="600"/>
              </a:spcAft>
            </a:pPr>
            <a:r>
              <a:rPr lang="en-US" sz="2000" noProof="1" smtClean="0"/>
              <a:t>1) Contenu expressif</a:t>
            </a:r>
          </a:p>
          <a:p>
            <a:pPr marL="1257300" lvl="1" indent="-342900">
              <a:spcBef>
                <a:spcPts val="600"/>
              </a:spcBef>
              <a:spcAft>
                <a:spcPts val="600"/>
              </a:spcAft>
              <a:buFont typeface="Arial"/>
              <a:buChar char="•"/>
            </a:pPr>
            <a:r>
              <a:rPr lang="en-US" sz="1800" noProof="1" smtClean="0"/>
              <a:t>« empêche en réalité »/« considérablement entravées » - élimination rétroactive de tous les droits d’accès</a:t>
            </a:r>
          </a:p>
          <a:p>
            <a:pPr marL="1257300" lvl="1" indent="-342900">
              <a:spcBef>
                <a:spcPts val="600"/>
              </a:spcBef>
              <a:spcAft>
                <a:spcPts val="600"/>
              </a:spcAft>
              <a:buFont typeface="Arial"/>
              <a:buChar char="•"/>
            </a:pPr>
            <a:r>
              <a:rPr lang="en-US" sz="1800" noProof="1" smtClean="0">
                <a:ea typeface="ＭＳ Ｐゴシック" charset="0"/>
                <a:cs typeface="ＭＳ Ｐゴシック" charset="0"/>
              </a:rPr>
              <a:t>« </a:t>
            </a:r>
            <a:r>
              <a:rPr lang="en-US" sz="1800" noProof="1" smtClean="0"/>
              <a:t>les discussions publiques significatives sur des questions d’intérêt public et les critiques à leur égard »</a:t>
            </a:r>
            <a:r>
              <a:rPr lang="en-US" sz="1800" noProof="1" smtClean="0">
                <a:ea typeface="ＭＳ Ｐゴシック" charset="0"/>
                <a:cs typeface="ＭＳ Ｐゴシック" charset="0"/>
              </a:rPr>
              <a:t> – violence armée, etc.</a:t>
            </a:r>
            <a:endParaRPr lang="en-US" sz="1800" noProof="1" smtClean="0"/>
          </a:p>
          <a:p>
            <a:pPr marL="1257300" lvl="1" indent="-342900">
              <a:spcBef>
                <a:spcPts val="600"/>
              </a:spcBef>
              <a:spcAft>
                <a:spcPts val="600"/>
              </a:spcAft>
              <a:buFont typeface="Arial"/>
              <a:buChar char="•"/>
            </a:pPr>
            <a:r>
              <a:rPr lang="en-US" sz="1800" noProof="1" smtClean="0"/>
              <a:t>« un débat public significatif sur la conduite d’institutions gouvernementales » – destruction intentionnelle de documents visés par une enquête</a:t>
            </a:r>
          </a:p>
          <a:p>
            <a:pPr>
              <a:spcBef>
                <a:spcPts val="600"/>
              </a:spcBef>
              <a:spcAft>
                <a:spcPts val="600"/>
              </a:spcAft>
            </a:pPr>
            <a:r>
              <a:rPr lang="en-US" sz="2000" noProof="1" smtClean="0"/>
              <a:t>2) Interférer avec le privilège ou une fonction de l’État?</a:t>
            </a:r>
          </a:p>
          <a:p>
            <a:pPr>
              <a:spcBef>
                <a:spcPts val="600"/>
              </a:spcBef>
              <a:spcAft>
                <a:spcPts val="600"/>
              </a:spcAft>
            </a:pPr>
            <a:r>
              <a:rPr lang="en-US" sz="2000" noProof="1" smtClean="0"/>
              <a:t>3) Intervention de l’État empiétant sur la protection</a:t>
            </a:r>
          </a:p>
          <a:p>
            <a:pPr marL="342900" indent="-342900">
              <a:buFont typeface="Arial"/>
              <a:buChar char="•"/>
            </a:pPr>
            <a:endParaRPr lang="en-US" noProof="1" smtClean="0"/>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52</a:t>
            </a:fld>
            <a:endParaRPr lang="fr-FR" dirty="0"/>
          </a:p>
        </p:txBody>
      </p:sp>
    </p:spTree>
    <p:extLst>
      <p:ext uri="{BB962C8B-B14F-4D97-AF65-F5344CB8AC3E}">
        <p14:creationId xmlns="" xmlns:p14="http://schemas.microsoft.com/office/powerpoint/2010/main" val="8893215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838200"/>
            <a:ext cx="7543800" cy="683127"/>
          </a:xfrm>
        </p:spPr>
        <p:txBody>
          <a:bodyPr/>
          <a:lstStyle/>
          <a:p>
            <a:r>
              <a:rPr lang="en-US" sz="2800" noProof="1" smtClean="0"/>
              <a:t>Évaluation de la contestation constitutionnelle</a:t>
            </a:r>
            <a:endParaRPr lang="en-US" sz="2800" noProof="1"/>
          </a:p>
        </p:txBody>
      </p:sp>
      <p:sp>
        <p:nvSpPr>
          <p:cNvPr id="3" name="Content Placeholder 2"/>
          <p:cNvSpPr>
            <a:spLocks noGrp="1"/>
          </p:cNvSpPr>
          <p:nvPr>
            <p:ph idx="1"/>
            <p:custDataLst>
              <p:tags r:id="rId2"/>
            </p:custDataLst>
          </p:nvPr>
        </p:nvSpPr>
        <p:spPr>
          <a:xfrm>
            <a:off x="762000" y="1600200"/>
            <a:ext cx="8001000" cy="4267200"/>
          </a:xfrm>
        </p:spPr>
        <p:txBody>
          <a:bodyPr/>
          <a:lstStyle/>
          <a:p>
            <a:pPr marL="342900" indent="-342900" algn="just">
              <a:spcBef>
                <a:spcPts val="600"/>
              </a:spcBef>
              <a:spcAft>
                <a:spcPts val="600"/>
              </a:spcAft>
              <a:buFont typeface="Arial"/>
              <a:buChar char="•"/>
            </a:pPr>
            <a:r>
              <a:rPr lang="en-US" noProof="1" smtClean="0"/>
              <a:t>Application des critères énoncés dans</a:t>
            </a:r>
            <a:r>
              <a:rPr lang="en-US" i="1" noProof="1" smtClean="0"/>
              <a:t> Criminal Lawyers’ Association </a:t>
            </a:r>
            <a:r>
              <a:rPr lang="en-US" noProof="1" smtClean="0"/>
              <a:t>(article 1) :</a:t>
            </a:r>
          </a:p>
          <a:p>
            <a:pPr marL="457200" indent="-457200">
              <a:spcBef>
                <a:spcPts val="600"/>
              </a:spcBef>
              <a:spcAft>
                <a:spcPts val="600"/>
              </a:spcAft>
              <a:buAutoNum type="arabicParenR"/>
            </a:pPr>
            <a:r>
              <a:rPr lang="en-US" noProof="1" smtClean="0"/>
              <a:t>Prescrit par la loi</a:t>
            </a:r>
          </a:p>
          <a:p>
            <a:pPr marL="457200" indent="-457200">
              <a:spcBef>
                <a:spcPts val="600"/>
              </a:spcBef>
              <a:spcAft>
                <a:spcPts val="600"/>
              </a:spcAft>
              <a:buAutoNum type="arabicParenR" startAt="2"/>
            </a:pPr>
            <a:r>
              <a:rPr lang="en-US" noProof="1" smtClean="0"/>
              <a:t>Objectif pressant et substantiel – « combler une lacune »?</a:t>
            </a:r>
          </a:p>
          <a:p>
            <a:pPr marL="457200" indent="-457200">
              <a:spcBef>
                <a:spcPts val="600"/>
              </a:spcBef>
              <a:spcAft>
                <a:spcPts val="600"/>
              </a:spcAft>
              <a:buAutoNum type="arabicParenR" startAt="2"/>
            </a:pPr>
            <a:r>
              <a:rPr lang="en-US" noProof="1" smtClean="0"/>
              <a:t>Proportionnalité</a:t>
            </a:r>
          </a:p>
          <a:p>
            <a:pPr marL="1371600" lvl="1">
              <a:spcBef>
                <a:spcPts val="600"/>
              </a:spcBef>
              <a:spcAft>
                <a:spcPts val="600"/>
              </a:spcAft>
              <a:buAutoNum type="alphaUcParenR"/>
            </a:pPr>
            <a:r>
              <a:rPr lang="en-US" noProof="1" smtClean="0"/>
              <a:t>Lien rationnel</a:t>
            </a:r>
          </a:p>
          <a:p>
            <a:pPr marL="1371600" lvl="1">
              <a:spcBef>
                <a:spcPts val="600"/>
              </a:spcBef>
              <a:spcAft>
                <a:spcPts val="600"/>
              </a:spcAft>
              <a:buAutoNum type="alphaUcParenR"/>
            </a:pPr>
            <a:r>
              <a:rPr lang="en-US" noProof="1" smtClean="0"/>
              <a:t> Entrave minimale – solutions de rechange à l’interdiction absolue de l’accès?</a:t>
            </a:r>
          </a:p>
          <a:p>
            <a:pPr marL="1371600" lvl="1">
              <a:spcBef>
                <a:spcPts val="600"/>
              </a:spcBef>
              <a:spcAft>
                <a:spcPts val="600"/>
              </a:spcAft>
              <a:buAutoNum type="alphaUcParenR"/>
            </a:pPr>
            <a:r>
              <a:rPr lang="en-US" noProof="1" smtClean="0"/>
              <a:t>Proportionnalité – équilibrer l’élimination absolue du droit d’accès?</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53</a:t>
            </a:fld>
            <a:endParaRPr lang="fr-FR" dirty="0"/>
          </a:p>
        </p:txBody>
      </p:sp>
    </p:spTree>
    <p:extLst>
      <p:ext uri="{BB962C8B-B14F-4D97-AF65-F5344CB8AC3E}">
        <p14:creationId xmlns="" xmlns:p14="http://schemas.microsoft.com/office/powerpoint/2010/main" val="10788867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93273"/>
            <a:ext cx="7391400" cy="1143000"/>
          </a:xfrm>
        </p:spPr>
        <p:txBody>
          <a:bodyPr/>
          <a:lstStyle/>
          <a:p>
            <a:r>
              <a:rPr lang="en-US" noProof="1" smtClean="0"/>
              <a:t>État de la contestation constitutionnelle</a:t>
            </a:r>
            <a:endParaRPr lang="en-US" noProof="1"/>
          </a:p>
        </p:txBody>
      </p:sp>
      <p:sp>
        <p:nvSpPr>
          <p:cNvPr id="3" name="Content Placeholder 2"/>
          <p:cNvSpPr>
            <a:spLocks noGrp="1"/>
          </p:cNvSpPr>
          <p:nvPr>
            <p:ph idx="1"/>
            <p:custDataLst>
              <p:tags r:id="rId2"/>
            </p:custDataLst>
          </p:nvPr>
        </p:nvSpPr>
        <p:spPr>
          <a:xfrm>
            <a:off x="762000" y="2057400"/>
            <a:ext cx="7315200" cy="3657600"/>
          </a:xfrm>
        </p:spPr>
        <p:txBody>
          <a:bodyPr/>
          <a:lstStyle/>
          <a:p>
            <a:pPr algn="just">
              <a:spcBef>
                <a:spcPts val="600"/>
              </a:spcBef>
              <a:spcAft>
                <a:spcPts val="600"/>
              </a:spcAft>
            </a:pPr>
            <a:r>
              <a:rPr lang="en-US" sz="1800" noProof="1" smtClean="0"/>
              <a:t>Au début de mars 2016, l’actuel ministre de la Sécurité publique, Ralph Goodale, a écrit à la commissaire pour proposer de suspendre l’échéancier de la contestation constitutionnelle en attendant l’issue des négociations visant à régler ce litige et le litige connexe en Cour fédérale.</a:t>
            </a:r>
          </a:p>
          <a:p>
            <a:pPr algn="just">
              <a:spcBef>
                <a:spcPts val="600"/>
              </a:spcBef>
              <a:spcAft>
                <a:spcPts val="600"/>
              </a:spcAft>
            </a:pPr>
            <a:endParaRPr lang="en-US" sz="1800" noProof="1" smtClean="0"/>
          </a:p>
          <a:p>
            <a:pPr algn="just">
              <a:spcBef>
                <a:spcPts val="600"/>
              </a:spcBef>
              <a:spcAft>
                <a:spcPts val="600"/>
              </a:spcAft>
            </a:pPr>
            <a:r>
              <a:rPr lang="en-US" sz="1800" noProof="1" smtClean="0"/>
              <a:t>Peu de temps après, la commissaire et M. Clennett ont tous deux consenti à suspendre l’échéancier en attendant l’issue des négociations, qui se poursuivent.</a:t>
            </a:r>
          </a:p>
          <a:p>
            <a:endParaRPr lang="en-US"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54</a:t>
            </a:fld>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custDataLst>
              <p:tags r:id="rId1"/>
            </p:custDataLst>
          </p:nvPr>
        </p:nvSpPr>
        <p:spPr bwMode="auto">
          <a:xfrm>
            <a:off x="2400300" y="1295400"/>
            <a:ext cx="5891356"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en-US" sz="6600" b="1" smtClean="0">
                <a:solidFill>
                  <a:schemeClr val="bg1"/>
                </a:solidFill>
                <a:latin typeface="Arial Narrow" pitchFamily="34" charset="0"/>
              </a:rPr>
              <a:t>DES QUESTIONS</a:t>
            </a:r>
            <a:endParaRPr lang="fr-FR" altLang="en-US" sz="6600" b="1" dirty="0">
              <a:solidFill>
                <a:schemeClr val="bg1"/>
              </a:solidFill>
              <a:latin typeface="Arial Narrow" pitchFamily="34" charset="0"/>
            </a:endParaRPr>
          </a:p>
        </p:txBody>
      </p:sp>
      <p:sp>
        <p:nvSpPr>
          <p:cNvPr id="3" name="TextBox 2"/>
          <p:cNvSpPr txBox="1"/>
          <p:nvPr>
            <p:custDataLst>
              <p:tags r:id="rId2"/>
            </p:custDataLst>
          </p:nvPr>
        </p:nvSpPr>
        <p:spPr>
          <a:xfrm>
            <a:off x="3581400" y="1639937"/>
            <a:ext cx="1905000" cy="3770263"/>
          </a:xfrm>
          <a:prstGeom prst="rect">
            <a:avLst/>
          </a:prstGeom>
          <a:noFill/>
          <a:scene3d>
            <a:camera prst="isometricOffAxis2Left"/>
            <a:lightRig rig="threePt" dir="t"/>
          </a:scene3d>
          <a:sp3d>
            <a:bevelT/>
          </a:sp3d>
        </p:spPr>
        <p:txBody>
          <a:bodyPr>
            <a:spAutoFit/>
            <a:sp3d extrusionH="57150">
              <a:bevelT w="38100" h="38100" prst="angle"/>
            </a:sp3d>
          </a:bodyPr>
          <a:lstStyle/>
          <a:p>
            <a:pPr>
              <a:defRPr/>
            </a:pPr>
            <a:r>
              <a:rPr lang="fr-FR" sz="23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Narrow" panose="020B0606020202030204" pitchFamily="34" charset="0"/>
              </a:rPr>
              <a:t>?</a:t>
            </a:r>
            <a:endParaRPr lang="fr-FR" sz="239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Narrow" panose="020B0606020202030204" pitchFamily="34" charset="0"/>
            </a:endParaRPr>
          </a:p>
        </p:txBody>
      </p:sp>
    </p:spTree>
    <p:extLst>
      <p:ext uri="{BB962C8B-B14F-4D97-AF65-F5344CB8AC3E}">
        <p14:creationId xmlns="" xmlns:p14="http://schemas.microsoft.com/office/powerpoint/2010/main" val="5277179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custDataLst>
              <p:tags r:id="rId1"/>
            </p:custDataLst>
          </p:nvPr>
        </p:nvSpPr>
        <p:spPr bwMode="auto">
          <a:xfrm>
            <a:off x="304800" y="304800"/>
            <a:ext cx="789632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en-US" sz="4800" smtClean="0">
                <a:solidFill>
                  <a:schemeClr val="accent6">
                    <a:lumMod val="40000"/>
                    <a:lumOff val="60000"/>
                  </a:schemeClr>
                </a:solidFill>
                <a:latin typeface="Arial Narrow" pitchFamily="34" charset="0"/>
              </a:rPr>
              <a:t>Prochain webinaire dans la </a:t>
            </a:r>
            <a:r>
              <a:rPr lang="fr-FR" altLang="en-US" sz="4800" b="1" smtClean="0">
                <a:solidFill>
                  <a:schemeClr val="accent6">
                    <a:lumMod val="40000"/>
                    <a:lumOff val="60000"/>
                  </a:schemeClr>
                </a:solidFill>
                <a:latin typeface="Arial Narrow" pitchFamily="34" charset="0"/>
              </a:rPr>
              <a:t/>
            </a:r>
            <a:br>
              <a:rPr lang="fr-FR" altLang="en-US" sz="4800" b="1" smtClean="0">
                <a:solidFill>
                  <a:schemeClr val="accent6">
                    <a:lumMod val="40000"/>
                    <a:lumOff val="60000"/>
                  </a:schemeClr>
                </a:solidFill>
                <a:latin typeface="Arial Narrow" pitchFamily="34" charset="0"/>
              </a:rPr>
            </a:br>
            <a:r>
              <a:rPr lang="fr-FR" altLang="en-US" sz="4800" b="1" smtClean="0">
                <a:solidFill>
                  <a:schemeClr val="accent6">
                    <a:lumMod val="40000"/>
                    <a:lumOff val="60000"/>
                  </a:schemeClr>
                </a:solidFill>
                <a:latin typeface="Arial Narrow" pitchFamily="34" charset="0"/>
              </a:rPr>
              <a:t>SÉRIE SUR LE DROIT DE L’ABC</a:t>
            </a:r>
            <a:endParaRPr lang="fr-FR" altLang="en-US" sz="4800" b="1" dirty="0">
              <a:solidFill>
                <a:schemeClr val="accent6">
                  <a:lumMod val="40000"/>
                  <a:lumOff val="60000"/>
                </a:schemeClr>
              </a:solidFill>
              <a:latin typeface="Arial Narrow" pitchFamily="34" charset="0"/>
            </a:endParaRPr>
          </a:p>
        </p:txBody>
      </p:sp>
      <p:cxnSp>
        <p:nvCxnSpPr>
          <p:cNvPr id="4" name="Straight Connector 3"/>
          <p:cNvCxnSpPr/>
          <p:nvPr>
            <p:custDataLst>
              <p:tags r:id="rId2"/>
            </p:custDataLst>
          </p:nvPr>
        </p:nvCxnSpPr>
        <p:spPr>
          <a:xfrm>
            <a:off x="381000" y="2613025"/>
            <a:ext cx="5195888"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0484" name="TextBox 4"/>
          <p:cNvSpPr txBox="1">
            <a:spLocks noChangeArrowheads="1"/>
          </p:cNvSpPr>
          <p:nvPr>
            <p:custDataLst>
              <p:tags r:id="rId3"/>
            </p:custDataLst>
          </p:nvPr>
        </p:nvSpPr>
        <p:spPr bwMode="auto">
          <a:xfrm>
            <a:off x="457200" y="3200400"/>
            <a:ext cx="7804444"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en-US" sz="3600" b="1" smtClean="0">
                <a:solidFill>
                  <a:schemeClr val="bg1"/>
                </a:solidFill>
                <a:latin typeface="Arial Narrow" pitchFamily="34" charset="0"/>
              </a:rPr>
              <a:t>Moving Forward on Medical Assistance in </a:t>
            </a:r>
          </a:p>
          <a:p>
            <a:pPr eaLnBrk="1" hangingPunct="1"/>
            <a:r>
              <a:rPr lang="fr-FR" altLang="en-US" sz="3600" b="1" smtClean="0">
                <a:solidFill>
                  <a:schemeClr val="bg1"/>
                </a:solidFill>
                <a:latin typeface="Arial Narrow" pitchFamily="34" charset="0"/>
              </a:rPr>
              <a:t>Dying Across Canada </a:t>
            </a:r>
            <a:r>
              <a:rPr lang="fr-FR" altLang="en-US" sz="2800" smtClean="0">
                <a:solidFill>
                  <a:schemeClr val="bg1"/>
                </a:solidFill>
                <a:latin typeface="Arial Narrow" pitchFamily="34" charset="0"/>
              </a:rPr>
              <a:t>[en anglais seulement]</a:t>
            </a:r>
          </a:p>
          <a:p>
            <a:pPr eaLnBrk="1" hangingPunct="1"/>
            <a:r>
              <a:rPr lang="fr-FR" altLang="en-US" sz="2800" smtClean="0">
                <a:solidFill>
                  <a:schemeClr val="bg1"/>
                </a:solidFill>
                <a:latin typeface="Arial Narrow" pitchFamily="34" charset="0"/>
              </a:rPr>
              <a:t>23 novembre 2016</a:t>
            </a:r>
            <a:endParaRPr lang="fr-FR" altLang="en-US" sz="2800" dirty="0">
              <a:solidFill>
                <a:schemeClr val="bg1"/>
              </a:solidFill>
              <a:latin typeface="Arial Narrow" pitchFamily="34" charset="0"/>
            </a:endParaRPr>
          </a:p>
        </p:txBody>
      </p:sp>
    </p:spTree>
    <p:extLst>
      <p:ext uri="{BB962C8B-B14F-4D97-AF65-F5344CB8AC3E}">
        <p14:creationId xmlns="" xmlns:p14="http://schemas.microsoft.com/office/powerpoint/2010/main" val="3281278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1"/>
            <a:ext cx="7924800" cy="914398"/>
          </a:xfrm>
        </p:spPr>
        <p:txBody>
          <a:bodyPr/>
          <a:lstStyle/>
          <a:p>
            <a:r>
              <a:rPr lang="en-US" noProof="1" smtClean="0"/>
              <a:t>Le droit à l’information au Canada </a:t>
            </a:r>
            <a:r>
              <a:rPr lang="en-US" sz="2400" noProof="1" smtClean="0"/>
              <a:t>(suite)</a:t>
            </a:r>
            <a:endParaRPr lang="en-US" sz="2400" noProof="1"/>
          </a:p>
        </p:txBody>
      </p:sp>
      <p:sp>
        <p:nvSpPr>
          <p:cNvPr id="3" name="Content Placeholder 2"/>
          <p:cNvSpPr>
            <a:spLocks noGrp="1"/>
          </p:cNvSpPr>
          <p:nvPr>
            <p:ph idx="1"/>
            <p:custDataLst>
              <p:tags r:id="rId2"/>
            </p:custDataLst>
          </p:nvPr>
        </p:nvSpPr>
        <p:spPr>
          <a:xfrm>
            <a:off x="762000" y="1828799"/>
            <a:ext cx="7924800" cy="4191001"/>
          </a:xfrm>
        </p:spPr>
        <p:txBody>
          <a:bodyPr/>
          <a:lstStyle/>
          <a:p>
            <a:pPr lvl="0" algn="just">
              <a:spcBef>
                <a:spcPts val="600"/>
              </a:spcBef>
              <a:spcAft>
                <a:spcPts val="600"/>
              </a:spcAft>
            </a:pPr>
            <a:r>
              <a:rPr lang="en-US" sz="2200" noProof="1" smtClean="0"/>
              <a:t>Ces objectifs se reflètent à l’article 2 de la LAI qui, en plus d’énoncer l’objet de la Loi (conférer un droit d’accès aux documents relevant des institutions fédérales assujetties à la Loi), énonce les principes directeurs suivants : </a:t>
            </a:r>
          </a:p>
          <a:p>
            <a:pPr marL="342900" lvl="0" indent="-342900" algn="just">
              <a:spcBef>
                <a:spcPts val="600"/>
              </a:spcBef>
              <a:spcAft>
                <a:spcPts val="600"/>
              </a:spcAft>
              <a:buFont typeface="Arial" panose="020B0604020202020204" pitchFamily="34" charset="0"/>
              <a:buChar char="•"/>
            </a:pPr>
            <a:r>
              <a:rPr lang="en-US" sz="2200" noProof="1" smtClean="0"/>
              <a:t>le principe selon lequel l’information gouvernementale devrait être disponible au public;</a:t>
            </a:r>
          </a:p>
          <a:p>
            <a:pPr marL="342900" lvl="0" indent="-342900" algn="just">
              <a:spcBef>
                <a:spcPts val="600"/>
              </a:spcBef>
              <a:spcAft>
                <a:spcPts val="600"/>
              </a:spcAft>
              <a:buFont typeface="Arial" panose="020B0604020202020204" pitchFamily="34" charset="0"/>
              <a:buChar char="•"/>
            </a:pPr>
            <a:r>
              <a:rPr lang="en-US" sz="2200" noProof="1" smtClean="0"/>
              <a:t>les exceptions indispensables qui restreignent ce droit doivent être précises et limitées; et</a:t>
            </a:r>
          </a:p>
          <a:p>
            <a:pPr marL="342900" lvl="0" indent="-342900" algn="just">
              <a:spcBef>
                <a:spcPts val="600"/>
              </a:spcBef>
              <a:spcAft>
                <a:spcPts val="600"/>
              </a:spcAft>
              <a:buFont typeface="Arial" panose="020B0604020202020204" pitchFamily="34" charset="0"/>
              <a:buChar char="•"/>
            </a:pPr>
            <a:r>
              <a:rPr lang="en-US" sz="2200" noProof="1" smtClean="0"/>
              <a:t>les décisions concernant la divulgation d'information étant  susceptibles de recours indépendants du pouvoir éxécutif.</a:t>
            </a:r>
          </a:p>
          <a:p>
            <a:endParaRPr lang="en-US" noProof="1" smtClean="0"/>
          </a:p>
          <a:p>
            <a:endParaRPr lang="en-US" sz="16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6</a:t>
            </a:fld>
            <a:endParaRPr lang="fr-FR" dirty="0"/>
          </a:p>
        </p:txBody>
      </p:sp>
    </p:spTree>
    <p:extLst>
      <p:ext uri="{BB962C8B-B14F-4D97-AF65-F5344CB8AC3E}">
        <p14:creationId xmlns="" xmlns:p14="http://schemas.microsoft.com/office/powerpoint/2010/main" val="481606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1"/>
            <a:ext cx="7924800" cy="914398"/>
          </a:xfrm>
        </p:spPr>
        <p:txBody>
          <a:bodyPr/>
          <a:lstStyle/>
          <a:p>
            <a:r>
              <a:rPr lang="en-US" noProof="1" smtClean="0"/>
              <a:t>Le droit à l’information au Canada </a:t>
            </a:r>
            <a:r>
              <a:rPr lang="en-US" sz="2400" noProof="1" smtClean="0"/>
              <a:t>(suite)</a:t>
            </a:r>
            <a:endParaRPr lang="en-US" sz="2400" noProof="1"/>
          </a:p>
        </p:txBody>
      </p:sp>
      <p:sp>
        <p:nvSpPr>
          <p:cNvPr id="3" name="Content Placeholder 2"/>
          <p:cNvSpPr>
            <a:spLocks noGrp="1"/>
          </p:cNvSpPr>
          <p:nvPr>
            <p:ph idx="1"/>
            <p:custDataLst>
              <p:tags r:id="rId2"/>
            </p:custDataLst>
          </p:nvPr>
        </p:nvSpPr>
        <p:spPr>
          <a:xfrm>
            <a:off x="762000" y="1828799"/>
            <a:ext cx="7924800" cy="4191001"/>
          </a:xfrm>
        </p:spPr>
        <p:txBody>
          <a:bodyPr/>
          <a:lstStyle/>
          <a:p>
            <a:pPr lvl="0" algn="just">
              <a:spcBef>
                <a:spcPts val="600"/>
              </a:spcBef>
              <a:spcAft>
                <a:spcPts val="600"/>
              </a:spcAft>
            </a:pPr>
            <a:r>
              <a:rPr lang="en-US" noProof="1" smtClean="0"/>
              <a:t>Le droit d’accès est énoncé à l’article 4 de la Loi : il confère au public un droit d’accès aux documents relevant d’institutions fédérales assujetties à la Loi.</a:t>
            </a:r>
          </a:p>
          <a:p>
            <a:pPr lvl="0" algn="just">
              <a:spcBef>
                <a:spcPts val="600"/>
              </a:spcBef>
              <a:spcAft>
                <a:spcPts val="600"/>
              </a:spcAft>
            </a:pPr>
            <a:r>
              <a:rPr lang="en-US" noProof="1" smtClean="0"/>
              <a:t>Fait important, le droit d’accès s’applique nonobstant toute autre loi fédérale, et la Cour suprême a reconnu sa nature quasi constitutionnelle.</a:t>
            </a:r>
          </a:p>
          <a:p>
            <a:pPr algn="just">
              <a:spcBef>
                <a:spcPts val="600"/>
              </a:spcBef>
              <a:spcAft>
                <a:spcPts val="600"/>
              </a:spcAft>
            </a:pPr>
            <a:r>
              <a:rPr lang="en-US" noProof="1" smtClean="0"/>
              <a:t>Le paragraphe 4(2.1) impose aussi aux institutions fédérales le devoir de faire tous les efforts raisonnables pour prêter assistance aux demandeurs, sans égard à leur identité, et à leur communiquer l’information demandée en temps utile.</a:t>
            </a:r>
          </a:p>
          <a:p>
            <a:pPr lvl="0"/>
            <a:endParaRPr lang="en-US" noProof="1" smtClean="0"/>
          </a:p>
          <a:p>
            <a:pPr lvl="0" algn="just">
              <a:spcBef>
                <a:spcPts val="600"/>
              </a:spcBef>
              <a:spcAft>
                <a:spcPts val="600"/>
              </a:spcAft>
            </a:pPr>
            <a:endParaRPr lang="en-US" noProof="1" smtClean="0"/>
          </a:p>
          <a:p>
            <a:endParaRPr lang="en-US" sz="16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7</a:t>
            </a:fld>
            <a:endParaRPr lang="fr-FR" dirty="0"/>
          </a:p>
        </p:txBody>
      </p:sp>
    </p:spTree>
    <p:extLst>
      <p:ext uri="{BB962C8B-B14F-4D97-AF65-F5344CB8AC3E}">
        <p14:creationId xmlns="" xmlns:p14="http://schemas.microsoft.com/office/powerpoint/2010/main" val="3609278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1"/>
            <a:ext cx="7924800" cy="838199"/>
          </a:xfrm>
        </p:spPr>
        <p:txBody>
          <a:bodyPr/>
          <a:lstStyle/>
          <a:p>
            <a:r>
              <a:rPr lang="en-US" noProof="1" smtClean="0"/>
              <a:t>Le droit à l’information au Canada </a:t>
            </a:r>
            <a:r>
              <a:rPr lang="en-US" sz="2400" noProof="1" smtClean="0"/>
              <a:t>(suite)</a:t>
            </a:r>
            <a:endParaRPr lang="en-US" sz="2400" noProof="1"/>
          </a:p>
        </p:txBody>
      </p:sp>
      <p:sp>
        <p:nvSpPr>
          <p:cNvPr id="3" name="Content Placeholder 2"/>
          <p:cNvSpPr>
            <a:spLocks noGrp="1"/>
          </p:cNvSpPr>
          <p:nvPr>
            <p:ph idx="1"/>
            <p:custDataLst>
              <p:tags r:id="rId2"/>
            </p:custDataLst>
          </p:nvPr>
        </p:nvSpPr>
        <p:spPr>
          <a:xfrm>
            <a:off x="762000" y="1752600"/>
            <a:ext cx="7924800" cy="4267200"/>
          </a:xfrm>
        </p:spPr>
        <p:txBody>
          <a:bodyPr/>
          <a:lstStyle/>
          <a:p>
            <a:pPr algn="just">
              <a:spcBef>
                <a:spcPts val="600"/>
              </a:spcBef>
              <a:spcAft>
                <a:spcPts val="600"/>
              </a:spcAft>
            </a:pPr>
            <a:r>
              <a:rPr lang="en-US" sz="2000" noProof="1" smtClean="0"/>
              <a:t>La Loi énonce une gamme d’exceptions législatives, qui autorisent ou obligent les responsables d’institutions fédérales à refuser de divulguer l’information demandée afin de protéger des intérêts variés.</a:t>
            </a:r>
          </a:p>
          <a:p>
            <a:pPr algn="just">
              <a:spcBef>
                <a:spcPts val="600"/>
              </a:spcBef>
              <a:spcAft>
                <a:spcPts val="600"/>
              </a:spcAft>
            </a:pPr>
            <a:r>
              <a:rPr lang="en-US" sz="2000" noProof="1" smtClean="0"/>
              <a:t>En particulier, elle énonce des exceptions visant les renseignements obtenus à titre confidentiel d’autres gouvernements (art. 13), les renseignements relatifs à la sécurité nationale (art. 15) ainsi qu’à l’application de la loi et aux enquêtes (art. 16), les renseignements personnels (art. 19), les renseignements de tiers (art. 20), les renseignements relatifs aux activités du gouvernement (art. 21) et le secret professionnel des avocats (art. 23).</a:t>
            </a:r>
          </a:p>
          <a:p>
            <a:pPr algn="just">
              <a:spcBef>
                <a:spcPts val="600"/>
              </a:spcBef>
              <a:spcAft>
                <a:spcPts val="600"/>
              </a:spcAft>
            </a:pPr>
            <a:r>
              <a:rPr lang="en-US" sz="2000" noProof="1" smtClean="0"/>
              <a:t>La Loi ne s’applique pas aux documents publiés (art. 68) ni aux documents confidentiels du Cabinet (art. 69).</a:t>
            </a:r>
          </a:p>
          <a:p>
            <a:pPr lvl="0" algn="just">
              <a:spcBef>
                <a:spcPts val="600"/>
              </a:spcBef>
              <a:spcAft>
                <a:spcPts val="600"/>
              </a:spcAft>
            </a:pPr>
            <a:endParaRPr lang="en-US" sz="2000" noProof="1" smtClean="0"/>
          </a:p>
          <a:p>
            <a:pPr lvl="0" algn="just">
              <a:spcBef>
                <a:spcPts val="600"/>
              </a:spcBef>
              <a:spcAft>
                <a:spcPts val="600"/>
              </a:spcAft>
            </a:pPr>
            <a:endParaRPr lang="en-US" sz="2000" noProof="1" smtClean="0"/>
          </a:p>
          <a:p>
            <a:endParaRPr lang="en-US" sz="14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8</a:t>
            </a:fld>
            <a:endParaRPr lang="fr-FR" dirty="0"/>
          </a:p>
        </p:txBody>
      </p:sp>
    </p:spTree>
    <p:extLst>
      <p:ext uri="{BB962C8B-B14F-4D97-AF65-F5344CB8AC3E}">
        <p14:creationId xmlns="" xmlns:p14="http://schemas.microsoft.com/office/powerpoint/2010/main" val="3103777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914400"/>
            <a:ext cx="7924800" cy="838199"/>
          </a:xfrm>
        </p:spPr>
        <p:txBody>
          <a:bodyPr/>
          <a:lstStyle/>
          <a:p>
            <a:r>
              <a:rPr lang="en-US" noProof="1" smtClean="0"/>
              <a:t>Le droit à l’information au Canada </a:t>
            </a:r>
            <a:r>
              <a:rPr lang="en-US" sz="2400" noProof="1" smtClean="0"/>
              <a:t>(suite)</a:t>
            </a:r>
            <a:endParaRPr lang="en-US" sz="2400" noProof="1"/>
          </a:p>
        </p:txBody>
      </p:sp>
      <p:sp>
        <p:nvSpPr>
          <p:cNvPr id="3" name="Content Placeholder 2"/>
          <p:cNvSpPr>
            <a:spLocks noGrp="1"/>
          </p:cNvSpPr>
          <p:nvPr>
            <p:ph idx="1"/>
            <p:custDataLst>
              <p:tags r:id="rId2"/>
            </p:custDataLst>
          </p:nvPr>
        </p:nvSpPr>
        <p:spPr>
          <a:xfrm>
            <a:off x="609600" y="1905000"/>
            <a:ext cx="7924800" cy="4114800"/>
          </a:xfrm>
        </p:spPr>
        <p:txBody>
          <a:bodyPr/>
          <a:lstStyle/>
          <a:p>
            <a:pPr lvl="0" algn="just">
              <a:spcBef>
                <a:spcPts val="600"/>
              </a:spcBef>
              <a:spcAft>
                <a:spcPts val="600"/>
              </a:spcAft>
            </a:pPr>
            <a:r>
              <a:rPr lang="en-US" sz="2200" noProof="1" smtClean="0"/>
              <a:t>La commissaire enquête sur toutes les plaintes valides déposées sous le régime de la LAI d’une façon approfondie, objective et équitable. Il est tenu de recevoir différents types de plaintes, notamment celles relatives aux délais de traitement, aux droits exigés, aux langues officielles, aux documents manquants et à l’application d’exceptions.</a:t>
            </a:r>
          </a:p>
          <a:p>
            <a:pPr lvl="0" algn="just">
              <a:spcBef>
                <a:spcPts val="600"/>
              </a:spcBef>
              <a:spcAft>
                <a:spcPts val="600"/>
              </a:spcAft>
            </a:pPr>
            <a:r>
              <a:rPr lang="en-US" sz="2200" noProof="1" smtClean="0"/>
              <a:t>Aux termes de la LAI, les enquêtes menées par la commissaire à l’information sont secrètes (par. 35(1)).</a:t>
            </a:r>
          </a:p>
          <a:p>
            <a:pPr lvl="0" algn="just">
              <a:spcBef>
                <a:spcPts val="600"/>
              </a:spcBef>
              <a:spcAft>
                <a:spcPts val="600"/>
              </a:spcAft>
            </a:pPr>
            <a:r>
              <a:rPr lang="en-US" sz="2200" noProof="1" smtClean="0"/>
              <a:t>La Loi exige aussi que les auteurs de plaintes, les institutions fédérales et les tiers concernés aient une occasion raisonnable de faire valoir leurs points de vue (par. 35(2)).</a:t>
            </a:r>
          </a:p>
          <a:p>
            <a:pPr algn="just">
              <a:spcBef>
                <a:spcPts val="600"/>
              </a:spcBef>
              <a:spcAft>
                <a:spcPts val="600"/>
              </a:spcAft>
            </a:pPr>
            <a:endParaRPr lang="en-US" noProof="1" smtClean="0"/>
          </a:p>
          <a:p>
            <a:pPr lvl="0" algn="just">
              <a:spcBef>
                <a:spcPts val="600"/>
              </a:spcBef>
              <a:spcAft>
                <a:spcPts val="600"/>
              </a:spcAft>
            </a:pPr>
            <a:endParaRPr lang="en-US" noProof="1" smtClean="0"/>
          </a:p>
          <a:p>
            <a:endParaRPr lang="en-US" sz="1600" noProof="1"/>
          </a:p>
        </p:txBody>
      </p:sp>
      <p:sp>
        <p:nvSpPr>
          <p:cNvPr id="4" name="Slide Number Placeholder 3"/>
          <p:cNvSpPr>
            <a:spLocks noGrp="1"/>
          </p:cNvSpPr>
          <p:nvPr>
            <p:ph type="sldNum" sz="quarter" idx="10"/>
            <p:custDataLst>
              <p:tags r:id="rId3"/>
            </p:custDataLst>
          </p:nvPr>
        </p:nvSpPr>
        <p:spPr/>
        <p:txBody>
          <a:bodyPr/>
          <a:lstStyle/>
          <a:p>
            <a:pPr>
              <a:defRPr/>
            </a:pPr>
            <a:fld id="{8DCE0015-3F23-44B8-8DC7-35609FF7AC61}" type="slidenum">
              <a:rPr lang="fr-FR" smtClean="0"/>
              <a:pPr>
                <a:defRPr/>
              </a:pPr>
              <a:t>9</a:t>
            </a:fld>
            <a:endParaRPr lang="fr-FR" dirty="0"/>
          </a:p>
        </p:txBody>
      </p:sp>
    </p:spTree>
    <p:extLst>
      <p:ext uri="{BB962C8B-B14F-4D97-AF65-F5344CB8AC3E}">
        <p14:creationId xmlns="" xmlns:p14="http://schemas.microsoft.com/office/powerpoint/2010/main" val="13276164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1657&quot;&gt;&lt;property id=&quot;20148&quot; value=&quot;5&quot;/&gt;&lt;property id=&quot;20300&quot; value=&quot;Slide 3&quot;/&gt;&lt;property id=&quot;20307&quot; value=&quot;305&quot;/&gt;&lt;/object&gt;&lt;object type=&quot;3&quot; unique_id=&quot;11714&quot;&gt;&lt;property id=&quot;20148&quot; value=&quot;5&quot;/&gt;&lt;property id=&quot;20300&quot; value=&quot;Slide 2 - &amp;quot;PRESENTERS&amp;quot;&quot;/&gt;&lt;property id=&quot;20307&quot; value=&quot;310&quot;/&gt;&lt;/object&gt;&lt;object type=&quot;3&quot; unique_id=&quot;11715&quot;&gt;&lt;property id=&quot;20148&quot; value=&quot;5&quot;/&gt;&lt;property id=&quot;20300&quot; value=&quot;Slide 4&quot;/&gt;&lt;property id=&quot;20307&quot; value=&quot;308&quot;/&gt;&lt;/object&gt;&lt;object type=&quot;3&quot; unique_id=&quot;11716&quot;&gt;&lt;property id=&quot;20148&quot; value=&quot;5&quot;/&gt;&lt;property id=&quot;20300&quot; value=&quot;Slide 5&quot;/&gt;&lt;property id=&quot;20307&quot; value=&quot;309&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defRPr sz="2000" b="0" i="0" dirty="0" smtClean="0">
            <a:latin typeface="Garamond"/>
            <a:cs typeface="Garamond"/>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7138</TotalTime>
  <Words>2224</Words>
  <Application>Microsoft Office PowerPoint</Application>
  <PresentationFormat>On-screen Show (4:3)</PresentationFormat>
  <Paragraphs>411</Paragraphs>
  <Slides>56</Slides>
  <Notes>56</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Conception personnalisée</vt:lpstr>
      <vt:lpstr>Thème Office</vt:lpstr>
      <vt:lpstr>Slide 1</vt:lpstr>
      <vt:lpstr>CONFÉRENCIERS</vt:lpstr>
      <vt:lpstr>Aperçu de l’exposé</vt:lpstr>
      <vt:lpstr>Le droit à l’information au Canada</vt:lpstr>
      <vt:lpstr>Le droit à l’information au Canada (suite)</vt:lpstr>
      <vt:lpstr>Le droit à l’information au Canada (suite)</vt:lpstr>
      <vt:lpstr>Le droit à l’information au Canada (suite)</vt:lpstr>
      <vt:lpstr>Le droit à l’information au Canada (suite)</vt:lpstr>
      <vt:lpstr>Le droit à l’information au Canada (suite)</vt:lpstr>
      <vt:lpstr>Le droit à l’information au Canada (suite)</vt:lpstr>
      <vt:lpstr>Le droit à l’information au Canada (suite)</vt:lpstr>
      <vt:lpstr>Le droit à l’information au Canada (suite)</vt:lpstr>
      <vt:lpstr>Le droit à l’information au Canada (suite)</vt:lpstr>
      <vt:lpstr>Reconnaissance internationale du droit à l’information</vt:lpstr>
      <vt:lpstr>Reconnaissance internationale du droit à l’information</vt:lpstr>
      <vt:lpstr>L’enquête sur le Registre des armes d’épaule</vt:lpstr>
      <vt:lpstr>L’enquête sur le Registre des armes d’épaule (suite)</vt:lpstr>
      <vt:lpstr>L’enquête sur le Registre des armes d’épaule (suite)</vt:lpstr>
      <vt:lpstr>L’enquête sur le Registre des armes d’épaule (suite)</vt:lpstr>
      <vt:lpstr>L’enquête sur le Registre des armes d’épaule (suite)</vt:lpstr>
      <vt:lpstr>L’enquête sur le Registre des armes d’épaule (suite)</vt:lpstr>
      <vt:lpstr>Contestation constitutionnelle</vt:lpstr>
      <vt:lpstr>Contestation constitutionnelle (suite)</vt:lpstr>
      <vt:lpstr>Contestation constitutionnelle (suite)</vt:lpstr>
      <vt:lpstr>Arguments des intervenants</vt:lpstr>
      <vt:lpstr>Arguments des intervenants (suite)</vt:lpstr>
      <vt:lpstr>Arguments des intervenants (suite)</vt:lpstr>
      <vt:lpstr>Arguments des intervenants (suite)</vt:lpstr>
      <vt:lpstr>Le principe de la primauté du droit </vt:lpstr>
      <vt:lpstr>Le principe de la primauté du droit (CSC)</vt:lpstr>
      <vt:lpstr>Le principe de la primauté du droit (CSC)</vt:lpstr>
      <vt:lpstr>Le principe de la primauté du droit (CSC)</vt:lpstr>
      <vt:lpstr>Le principe de la primauté du droit (CSC)</vt:lpstr>
      <vt:lpstr>Le principe de la primauté du droit (CSC)</vt:lpstr>
      <vt:lpstr>Le principe de la primauté du droit (CSC)</vt:lpstr>
      <vt:lpstr>Le principe de la primauté du droit (CSC)</vt:lpstr>
      <vt:lpstr>Le droit constitutionnel à l’information au Canada</vt:lpstr>
      <vt:lpstr>Le droit constitutionnel à l’information au Canada (suite)</vt:lpstr>
      <vt:lpstr>Le droit constitutionnel à l’information au Canada (Criminal Lawyers’ Association)</vt:lpstr>
      <vt:lpstr>Le droit constitutionnel de savoir au Canada (Criminal Lawyers’ Association)</vt:lpstr>
      <vt:lpstr>Le droit constitutionnel de savoir au Canada (Criminal Lawyers’ Association)</vt:lpstr>
      <vt:lpstr>Le droit constitutionnel de savoir au Canada (Criminal Lawyers’ Association)</vt:lpstr>
      <vt:lpstr>Le droit constitutionnel de savoir au Canada (Criminal Lawyers’ Association)</vt:lpstr>
      <vt:lpstr>Le droit constitutionnel de savoir au Canada (Criminal Lawyers’ Association)</vt:lpstr>
      <vt:lpstr>Le droit constitutionnel de savoir au Canada (Criminal Lawyers’ Association)</vt:lpstr>
      <vt:lpstr>Le droit constitutionnel de savoir au Canada (Criminal Lawyers’ Association)</vt:lpstr>
      <vt:lpstr>Le droit constitutionnel de savoir au Canada (Criminal Lawyers’ Association)</vt:lpstr>
      <vt:lpstr>Le droit constitutionnel de savoir au Canada (Criminal Lawyers’ Association)</vt:lpstr>
      <vt:lpstr>Le droit constitutionnel de savoir au Canada (Criminal Lawyers’ Association)</vt:lpstr>
      <vt:lpstr>Évaluation de la contestation constitutionnelle</vt:lpstr>
      <vt:lpstr>Évaluation de la contestation constitutionnelle</vt:lpstr>
      <vt:lpstr>Évaluation de la contestation constitutionnelle</vt:lpstr>
      <vt:lpstr>Évaluation de la contestation constitutionnelle</vt:lpstr>
      <vt:lpstr>État de la contestation constitutionnelle</vt:lpstr>
      <vt:lpstr>Slide 55</vt:lpstr>
      <vt:lpstr>Slide 56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CBA</dc:creator>
  <cp:lastModifiedBy>mduguay</cp:lastModifiedBy>
  <cp:revision>521</cp:revision>
  <dcterms:created xsi:type="dcterms:W3CDTF">2015-01-07T15:02:08Z</dcterms:created>
  <dcterms:modified xsi:type="dcterms:W3CDTF">2016-11-10T15:23:55Z</dcterms:modified>
</cp:coreProperties>
</file>